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4" r:id="rId3"/>
    <p:sldId id="257" r:id="rId4"/>
    <p:sldId id="261" r:id="rId5"/>
    <p:sldId id="278" r:id="rId6"/>
    <p:sldId id="262" r:id="rId7"/>
    <p:sldId id="265" r:id="rId8"/>
    <p:sldId id="267" r:id="rId9"/>
    <p:sldId id="266" r:id="rId10"/>
    <p:sldId id="268" r:id="rId11"/>
    <p:sldId id="279" r:id="rId12"/>
    <p:sldId id="269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9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99" autoAdjust="0"/>
  </p:normalViewPr>
  <p:slideViewPr>
    <p:cSldViewPr>
      <p:cViewPr>
        <p:scale>
          <a:sx n="118" d="100"/>
          <a:sy n="118" d="100"/>
        </p:scale>
        <p:origin x="-1434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CD743-CC8D-42D8-9F64-278DA30706D1}" type="datetimeFigureOut">
              <a:rPr lang="pt-BR" smtClean="0"/>
              <a:t>24/05/2020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B1DD59-AA64-4A52-A1CF-D6F350D0BE2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9195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8EE53-26D8-4254-89EE-AE78CADEDB63}" type="datetime1">
              <a:rPr lang="pt-BR" smtClean="0"/>
              <a:t>24/05/2020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7654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D9A5-9CD0-4B0E-A430-EC74638C0E8F}" type="datetime1">
              <a:rPr lang="pt-BR" smtClean="0"/>
              <a:t>24/05/2020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6982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2CA8-8EDB-4507-82F9-F441B8B8035A}" type="datetime1">
              <a:rPr lang="pt-BR" smtClean="0"/>
              <a:t>24/05/2020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8013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4DB36-1E8B-4D2E-823C-10F0578103F6}" type="datetime1">
              <a:rPr lang="pt-BR" smtClean="0"/>
              <a:t>24/05/2020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902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41AF0-CD46-4E35-9DD7-E01BD7D38BF2}" type="datetime1">
              <a:rPr lang="pt-BR" smtClean="0"/>
              <a:t>24/05/2020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1626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7AE38-0BC9-4093-B5C6-5546E54893EA}" type="datetime1">
              <a:rPr lang="pt-BR" smtClean="0"/>
              <a:t>24/05/2020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74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B130-E102-4362-8831-AE14293D0259}" type="datetime1">
              <a:rPr lang="pt-BR" smtClean="0"/>
              <a:t>24/05/2020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137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1D8E-C204-4C03-98A2-E8D6FA29547D}" type="datetime1">
              <a:rPr lang="pt-BR" smtClean="0"/>
              <a:t>24/05/2020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958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B12A-3A0D-44AE-B5FA-3A30328C36A7}" type="datetime1">
              <a:rPr lang="pt-BR" smtClean="0"/>
              <a:t>24/05/2020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7453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114E7-3CF9-4556-9B05-D2B0871038E9}" type="datetime1">
              <a:rPr lang="pt-BR" smtClean="0"/>
              <a:t>24/05/2020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847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B40D8-615A-4EFE-812A-177F171E38A2}" type="datetime1">
              <a:rPr lang="pt-BR" smtClean="0"/>
              <a:t>24/05/2020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7434-9AB6-4969-B744-8B6D9D9DCFA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2481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2AE11-8215-4062-9879-B6C155416373}" type="datetime1">
              <a:rPr lang="pt-BR" smtClean="0"/>
              <a:t>24/05/2020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International Canoe Federation - PARACANOE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7434-9AB6-4969-B744-8B6D9D9DCFA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8535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mfatimafv12@gmail.co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537990"/>
            <a:ext cx="7772400" cy="2619722"/>
          </a:xfrm>
        </p:spPr>
        <p:txBody>
          <a:bodyPr>
            <a:noAutofit/>
          </a:bodyPr>
          <a:lstStyle/>
          <a:p>
            <a:r>
              <a:rPr lang="hu-HU" b="1" dirty="0" err="1" smtClean="0">
                <a:solidFill>
                  <a:schemeClr val="bg1">
                    <a:lumMod val="95000"/>
                  </a:schemeClr>
                </a:solidFill>
              </a:rPr>
              <a:t>Parakajak</a:t>
            </a:r>
            <a:r>
              <a:rPr lang="hu-HU" b="1" dirty="0" smtClean="0">
                <a:solidFill>
                  <a:schemeClr val="bg1">
                    <a:lumMod val="95000"/>
                  </a:schemeClr>
                </a:solidFill>
              </a:rPr>
              <a:t>/kenu </a:t>
            </a:r>
            <a:r>
              <a:rPr lang="hu-HU" b="1" dirty="0" err="1" smtClean="0">
                <a:solidFill>
                  <a:schemeClr val="bg1">
                    <a:lumMod val="95000"/>
                  </a:schemeClr>
                </a:solidFill>
              </a:rPr>
              <a:t>klaszzifikációjának</a:t>
            </a:r>
            <a:r>
              <a:rPr lang="hu-HU" b="1" dirty="0" smtClean="0">
                <a:solidFill>
                  <a:schemeClr val="bg1">
                    <a:lumMod val="95000"/>
                  </a:schemeClr>
                </a:solidFill>
              </a:rPr>
              <a:t> folyamata</a:t>
            </a:r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en-US" b="1" dirty="0">
                <a:solidFill>
                  <a:schemeClr val="bg1">
                    <a:lumMod val="95000"/>
                  </a:schemeClr>
                </a:solidFill>
              </a:rPr>
            </a:br>
            <a:endParaRPr lang="pt-BR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95802" y="4365104"/>
            <a:ext cx="6400800" cy="17526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Maria de Fatima </a:t>
            </a:r>
            <a:r>
              <a:rPr lang="en-US" dirty="0" err="1"/>
              <a:t>Fernandes</a:t>
            </a:r>
            <a:r>
              <a:rPr lang="en-US" dirty="0"/>
              <a:t> </a:t>
            </a:r>
            <a:r>
              <a:rPr lang="en-US" dirty="0" err="1"/>
              <a:t>Vara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ICF </a:t>
            </a:r>
          </a:p>
          <a:p>
            <a:pPr>
              <a:spcBef>
                <a:spcPts val="0"/>
              </a:spcBef>
            </a:pPr>
            <a:r>
              <a:rPr lang="en-US" dirty="0"/>
              <a:t>Head of Classification</a:t>
            </a:r>
            <a:endParaRPr lang="pt-B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36327B4-E42B-4467-8994-A64012873B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780928"/>
            <a:ext cx="3160773" cy="1733207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AF522FF-81CC-4556-BA9B-2189DB703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2271" y="6165304"/>
            <a:ext cx="2895600" cy="365125"/>
          </a:xfrm>
        </p:spPr>
        <p:txBody>
          <a:bodyPr/>
          <a:lstStyle/>
          <a:p>
            <a:r>
              <a:rPr lang="pt-BR" dirty="0" err="1"/>
              <a:t>International</a:t>
            </a:r>
            <a:r>
              <a:rPr lang="pt-BR" dirty="0"/>
              <a:t> </a:t>
            </a:r>
            <a:r>
              <a:rPr lang="pt-BR" dirty="0" err="1"/>
              <a:t>Canoe</a:t>
            </a:r>
            <a:r>
              <a:rPr lang="pt-BR" dirty="0"/>
              <a:t> </a:t>
            </a:r>
            <a:r>
              <a:rPr lang="pt-BR" dirty="0" err="1"/>
              <a:t>Federation</a:t>
            </a:r>
            <a:r>
              <a:rPr lang="pt-BR" dirty="0"/>
              <a:t> - PARACANOE</a:t>
            </a:r>
          </a:p>
        </p:txBody>
      </p:sp>
    </p:spTree>
    <p:extLst>
      <p:ext uri="{BB962C8B-B14F-4D97-AF65-F5344CB8AC3E}">
        <p14:creationId xmlns:p14="http://schemas.microsoft.com/office/powerpoint/2010/main" val="2635538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EEB8935D-690E-47FA-B050-0EF3AA38E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2126" y="6453336"/>
            <a:ext cx="2895600" cy="365125"/>
          </a:xfrm>
        </p:spPr>
        <p:txBody>
          <a:bodyPr/>
          <a:lstStyle/>
          <a:p>
            <a:r>
              <a:rPr lang="pt-BR" dirty="0" err="1">
                <a:solidFill>
                  <a:schemeClr val="bg1">
                    <a:lumMod val="65000"/>
                  </a:schemeClr>
                </a:solidFill>
              </a:rPr>
              <a:t>International</a:t>
            </a:r>
            <a:r>
              <a:rPr lang="pt-BR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pt-BR" dirty="0" err="1">
                <a:solidFill>
                  <a:schemeClr val="bg1">
                    <a:lumMod val="65000"/>
                  </a:schemeClr>
                </a:solidFill>
              </a:rPr>
              <a:t>Canoe</a:t>
            </a:r>
            <a:r>
              <a:rPr lang="pt-BR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pt-BR" dirty="0" err="1">
                <a:solidFill>
                  <a:schemeClr val="bg1">
                    <a:lumMod val="65000"/>
                  </a:schemeClr>
                </a:solidFill>
              </a:rPr>
              <a:t>Federation</a:t>
            </a:r>
            <a:r>
              <a:rPr lang="pt-BR" dirty="0">
                <a:solidFill>
                  <a:schemeClr val="bg1">
                    <a:lumMod val="65000"/>
                  </a:schemeClr>
                </a:solidFill>
              </a:rPr>
              <a:t> - PARACANOE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323528" y="188640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 err="1" smtClean="0">
                <a:solidFill>
                  <a:srgbClr val="FEF913"/>
                </a:solidFill>
              </a:rPr>
              <a:t>Va</a:t>
            </a:r>
            <a:r>
              <a:rPr lang="hu-HU" sz="4000" dirty="0" smtClean="0">
                <a:solidFill>
                  <a:srgbClr val="FEF913"/>
                </a:solidFill>
              </a:rPr>
              <a:t>’a</a:t>
            </a:r>
            <a:endParaRPr lang="hu-HU" sz="4000" dirty="0">
              <a:solidFill>
                <a:srgbClr val="FEF913"/>
              </a:solidFill>
            </a:endParaRPr>
          </a:p>
        </p:txBody>
      </p:sp>
      <p:sp>
        <p:nvSpPr>
          <p:cNvPr id="5" name="Folyamatábra: Másik feldolgozás 4"/>
          <p:cNvSpPr/>
          <p:nvPr/>
        </p:nvSpPr>
        <p:spPr>
          <a:xfrm>
            <a:off x="3347864" y="476672"/>
            <a:ext cx="2304256" cy="6480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3491880" y="476672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 err="1" smtClean="0">
                <a:solidFill>
                  <a:schemeClr val="bg1"/>
                </a:solidFill>
              </a:rPr>
              <a:t>Klaszzifikációs</a:t>
            </a:r>
            <a:r>
              <a:rPr lang="hu-HU" sz="1600" b="1" dirty="0" smtClean="0">
                <a:solidFill>
                  <a:schemeClr val="bg1"/>
                </a:solidFill>
              </a:rPr>
              <a:t> összesítő</a:t>
            </a:r>
            <a:endParaRPr lang="hu-HU" sz="1600" b="1" dirty="0">
              <a:solidFill>
                <a:schemeClr val="bg1"/>
              </a:solidFill>
            </a:endParaRPr>
          </a:p>
        </p:txBody>
      </p:sp>
      <p:cxnSp>
        <p:nvCxnSpPr>
          <p:cNvPr id="7" name="Egyenes összekötő nyíllal 6"/>
          <p:cNvCxnSpPr/>
          <p:nvPr/>
        </p:nvCxnSpPr>
        <p:spPr>
          <a:xfrm flipH="1">
            <a:off x="4211960" y="3519037"/>
            <a:ext cx="2160240" cy="2160503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nyíllal 8"/>
          <p:cNvCxnSpPr/>
          <p:nvPr/>
        </p:nvCxnSpPr>
        <p:spPr>
          <a:xfrm>
            <a:off x="1115616" y="3519037"/>
            <a:ext cx="0" cy="512725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 flipH="1">
            <a:off x="1691677" y="1268760"/>
            <a:ext cx="2356206" cy="576064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>
            <a:off x="4898629" y="1284562"/>
            <a:ext cx="2448272" cy="560262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nyíllal 12"/>
          <p:cNvCxnSpPr/>
          <p:nvPr/>
        </p:nvCxnSpPr>
        <p:spPr>
          <a:xfrm flipH="1">
            <a:off x="2483768" y="528674"/>
            <a:ext cx="825" cy="897721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lyamatábra: Másik feldolgozás 13"/>
          <p:cNvSpPr/>
          <p:nvPr/>
        </p:nvSpPr>
        <p:spPr>
          <a:xfrm>
            <a:off x="801437" y="1988840"/>
            <a:ext cx="1780486" cy="6081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200" dirty="0"/>
          </a:p>
        </p:txBody>
      </p:sp>
      <p:sp>
        <p:nvSpPr>
          <p:cNvPr id="15" name="Téglalap 14"/>
          <p:cNvSpPr/>
          <p:nvPr/>
        </p:nvSpPr>
        <p:spPr>
          <a:xfrm>
            <a:off x="971597" y="2031313"/>
            <a:ext cx="14401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solidFill>
                  <a:schemeClr val="bg1"/>
                </a:solidFill>
              </a:rPr>
              <a:t>Törzs</a:t>
            </a:r>
          </a:p>
          <a:p>
            <a:pPr algn="ctr"/>
            <a:r>
              <a:rPr lang="hu-HU" sz="1400" dirty="0" smtClean="0">
                <a:solidFill>
                  <a:schemeClr val="bg1"/>
                </a:solidFill>
              </a:rPr>
              <a:t>(0-13.5 pont)</a:t>
            </a:r>
            <a:endParaRPr lang="hu-HU" sz="1400" dirty="0">
              <a:solidFill>
                <a:schemeClr val="bg1"/>
              </a:solidFill>
            </a:endParaRPr>
          </a:p>
        </p:txBody>
      </p:sp>
      <p:sp>
        <p:nvSpPr>
          <p:cNvPr id="16" name="Folyamatábra: Másik feldolgozás 15"/>
          <p:cNvSpPr/>
          <p:nvPr/>
        </p:nvSpPr>
        <p:spPr>
          <a:xfrm>
            <a:off x="748325" y="2852937"/>
            <a:ext cx="3535643" cy="57606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dirty="0" smtClean="0">
                <a:solidFill>
                  <a:schemeClr val="bg1"/>
                </a:solidFill>
              </a:rPr>
              <a:t>Alsó végtag + törzs + vízi teszt = teljes pontszám</a:t>
            </a:r>
            <a:endParaRPr lang="hu-HU" sz="1400" dirty="0">
              <a:solidFill>
                <a:schemeClr val="bg1"/>
              </a:solidFill>
            </a:endParaRPr>
          </a:p>
        </p:txBody>
      </p:sp>
      <p:sp>
        <p:nvSpPr>
          <p:cNvPr id="17" name="Folyamatábra: Másik feldolgozás 16"/>
          <p:cNvSpPr/>
          <p:nvPr/>
        </p:nvSpPr>
        <p:spPr>
          <a:xfrm>
            <a:off x="6446801" y="1961628"/>
            <a:ext cx="1780486" cy="6081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Törzs</a:t>
            </a:r>
          </a:p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(15-18 pont)</a:t>
            </a:r>
            <a:endParaRPr lang="hu-HU" sz="1200" dirty="0">
              <a:solidFill>
                <a:schemeClr val="bg1"/>
              </a:solidFill>
            </a:endParaRPr>
          </a:p>
        </p:txBody>
      </p:sp>
      <p:sp>
        <p:nvSpPr>
          <p:cNvPr id="22" name="Folyamatábra: Másik feldolgozás 21"/>
          <p:cNvSpPr/>
          <p:nvPr/>
        </p:nvSpPr>
        <p:spPr>
          <a:xfrm>
            <a:off x="4657294" y="2852937"/>
            <a:ext cx="3569993" cy="57606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dirty="0" smtClean="0">
                <a:solidFill>
                  <a:schemeClr val="bg1"/>
                </a:solidFill>
              </a:rPr>
              <a:t>Alsó végtag (≤ 18 pont)   Vízi teszt </a:t>
            </a:r>
            <a:r>
              <a:rPr lang="hu-HU" sz="1400" dirty="0">
                <a:solidFill>
                  <a:schemeClr val="bg1"/>
                </a:solidFill>
              </a:rPr>
              <a:t>(≤ 18 pont)</a:t>
            </a:r>
            <a:r>
              <a:rPr lang="hu-HU" sz="1400" dirty="0" smtClean="0">
                <a:solidFill>
                  <a:schemeClr val="bg1"/>
                </a:solidFill>
              </a:rPr>
              <a:t> </a:t>
            </a:r>
            <a:endParaRPr lang="hu-HU" sz="1400" dirty="0">
              <a:solidFill>
                <a:schemeClr val="bg1"/>
              </a:solidFill>
            </a:endParaRPr>
          </a:p>
        </p:txBody>
      </p:sp>
      <p:cxnSp>
        <p:nvCxnSpPr>
          <p:cNvPr id="25" name="Egyenes összekötő nyíllal 24"/>
          <p:cNvCxnSpPr/>
          <p:nvPr/>
        </p:nvCxnSpPr>
        <p:spPr>
          <a:xfrm>
            <a:off x="2517864" y="3487490"/>
            <a:ext cx="0" cy="512725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nyíllal 25"/>
          <p:cNvCxnSpPr/>
          <p:nvPr/>
        </p:nvCxnSpPr>
        <p:spPr>
          <a:xfrm>
            <a:off x="3923928" y="3487489"/>
            <a:ext cx="0" cy="512725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nyíllal 26"/>
          <p:cNvCxnSpPr/>
          <p:nvPr/>
        </p:nvCxnSpPr>
        <p:spPr>
          <a:xfrm>
            <a:off x="7337044" y="2597006"/>
            <a:ext cx="9857" cy="255931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nyíllal 27"/>
          <p:cNvCxnSpPr/>
          <p:nvPr/>
        </p:nvCxnSpPr>
        <p:spPr>
          <a:xfrm>
            <a:off x="1691677" y="2628244"/>
            <a:ext cx="3" cy="224693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olyamatábra: Másik feldolgozás 31"/>
          <p:cNvSpPr/>
          <p:nvPr/>
        </p:nvSpPr>
        <p:spPr>
          <a:xfrm>
            <a:off x="3308353" y="4133029"/>
            <a:ext cx="1014198" cy="6081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≥ 28 pont</a:t>
            </a:r>
            <a:endParaRPr lang="hu-HU" sz="1200" dirty="0">
              <a:solidFill>
                <a:schemeClr val="bg1"/>
              </a:solidFill>
            </a:endParaRPr>
          </a:p>
        </p:txBody>
      </p:sp>
      <p:sp>
        <p:nvSpPr>
          <p:cNvPr id="33" name="Folyamatábra: Másik feldolgozás 32"/>
          <p:cNvSpPr/>
          <p:nvPr/>
        </p:nvSpPr>
        <p:spPr>
          <a:xfrm>
            <a:off x="2051720" y="4085741"/>
            <a:ext cx="1060406" cy="6081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1-27 pont</a:t>
            </a:r>
            <a:endParaRPr lang="hu-HU" sz="1200" dirty="0">
              <a:solidFill>
                <a:schemeClr val="bg1"/>
              </a:solidFill>
            </a:endParaRPr>
          </a:p>
        </p:txBody>
      </p:sp>
      <p:sp>
        <p:nvSpPr>
          <p:cNvPr id="34" name="Folyamatábra: Másik feldolgozás 33"/>
          <p:cNvSpPr/>
          <p:nvPr/>
        </p:nvSpPr>
        <p:spPr>
          <a:xfrm>
            <a:off x="539552" y="4085741"/>
            <a:ext cx="1250283" cy="6081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0 pont</a:t>
            </a:r>
            <a:endParaRPr lang="hu-HU" sz="1200" dirty="0">
              <a:solidFill>
                <a:schemeClr val="bg1"/>
              </a:solidFill>
            </a:endParaRPr>
          </a:p>
        </p:txBody>
      </p:sp>
      <p:sp>
        <p:nvSpPr>
          <p:cNvPr id="30" name="Folyamatábra: Másik feldolgozás 29"/>
          <p:cNvSpPr/>
          <p:nvPr/>
        </p:nvSpPr>
        <p:spPr>
          <a:xfrm>
            <a:off x="827584" y="5373216"/>
            <a:ext cx="648069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VL1</a:t>
            </a:r>
            <a:endParaRPr lang="hu-HU" dirty="0"/>
          </a:p>
        </p:txBody>
      </p:sp>
      <p:sp>
        <p:nvSpPr>
          <p:cNvPr id="36" name="Folyamatábra: Másik feldolgozás 35"/>
          <p:cNvSpPr/>
          <p:nvPr/>
        </p:nvSpPr>
        <p:spPr>
          <a:xfrm>
            <a:off x="2257888" y="5373216"/>
            <a:ext cx="648069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VL2</a:t>
            </a:r>
            <a:endParaRPr lang="hu-HU" dirty="0"/>
          </a:p>
        </p:txBody>
      </p:sp>
      <p:sp>
        <p:nvSpPr>
          <p:cNvPr id="37" name="Folyamatábra: Másik feldolgozás 36"/>
          <p:cNvSpPr/>
          <p:nvPr/>
        </p:nvSpPr>
        <p:spPr>
          <a:xfrm>
            <a:off x="3491417" y="5373216"/>
            <a:ext cx="648069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VL3</a:t>
            </a:r>
            <a:endParaRPr lang="hu-HU" dirty="0"/>
          </a:p>
        </p:txBody>
      </p:sp>
      <p:cxnSp>
        <p:nvCxnSpPr>
          <p:cNvPr id="40" name="Egyenes összekötő nyíllal 39"/>
          <p:cNvCxnSpPr/>
          <p:nvPr/>
        </p:nvCxnSpPr>
        <p:spPr>
          <a:xfrm>
            <a:off x="1162259" y="4788483"/>
            <a:ext cx="0" cy="512725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nyíllal 40"/>
          <p:cNvCxnSpPr/>
          <p:nvPr/>
        </p:nvCxnSpPr>
        <p:spPr>
          <a:xfrm>
            <a:off x="2586232" y="4797152"/>
            <a:ext cx="0" cy="512725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gyenes összekötő nyíllal 41"/>
          <p:cNvCxnSpPr/>
          <p:nvPr/>
        </p:nvCxnSpPr>
        <p:spPr>
          <a:xfrm>
            <a:off x="3826505" y="4805709"/>
            <a:ext cx="0" cy="512725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828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err="1">
                <a:solidFill>
                  <a:schemeClr val="accent1">
                    <a:lumMod val="75000"/>
                  </a:schemeClr>
                </a:solidFill>
              </a:rPr>
              <a:t>International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dirty="0" err="1">
                <a:solidFill>
                  <a:schemeClr val="accent1">
                    <a:lumMod val="75000"/>
                  </a:schemeClr>
                </a:solidFill>
              </a:rPr>
              <a:t>Canoe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dirty="0" err="1">
                <a:solidFill>
                  <a:schemeClr val="accent1">
                    <a:lumMod val="75000"/>
                  </a:schemeClr>
                </a:solidFill>
              </a:rPr>
              <a:t>Federation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 - PARACANOE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411760" y="332656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960" y="0"/>
            <a:ext cx="918652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ooter Placeholder 1">
            <a:extLst>
              <a:ext uri="{FF2B5EF4-FFF2-40B4-BE49-F238E27FC236}">
                <a16:creationId xmlns:a16="http://schemas.microsoft.com/office/drawing/2014/main" xmlns="" id="{EEB8935D-690E-47FA-B050-0EF3AA38E05E}"/>
              </a:ext>
            </a:extLst>
          </p:cNvPr>
          <p:cNvSpPr txBox="1">
            <a:spLocks/>
          </p:cNvSpPr>
          <p:nvPr/>
        </p:nvSpPr>
        <p:spPr>
          <a:xfrm>
            <a:off x="6248400" y="650193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>
                <a:solidFill>
                  <a:schemeClr val="bg1">
                    <a:lumMod val="65000"/>
                  </a:schemeClr>
                </a:solidFill>
              </a:rPr>
              <a:t>International Canoe Federation - PARACANOE</a:t>
            </a:r>
            <a:endParaRPr lang="pt-BR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2915816" y="1938318"/>
            <a:ext cx="273630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u-HU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Szabályok megtalálhatóak</a:t>
            </a:r>
            <a:endParaRPr lang="hu-HU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2669092" y="2397948"/>
            <a:ext cx="4567203" cy="206210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u-HU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ICF </a:t>
            </a:r>
            <a:r>
              <a:rPr lang="hu-HU" sz="1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Paracanoe</a:t>
            </a:r>
            <a:r>
              <a:rPr lang="hu-HU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hu-HU" sz="1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Classification</a:t>
            </a:r>
            <a:endParaRPr lang="hu-HU" sz="1600" b="1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hu-HU" sz="1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www.canoeicf.com</a:t>
            </a:r>
            <a:r>
              <a:rPr lang="hu-HU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/</a:t>
            </a:r>
            <a:r>
              <a:rPr lang="hu-HU" sz="1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classification</a:t>
            </a:r>
            <a:endParaRPr lang="hu-HU" sz="1600" b="1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hu-HU" sz="1600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hu-HU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IPC </a:t>
            </a:r>
            <a:r>
              <a:rPr lang="hu-HU" sz="1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Classification</a:t>
            </a:r>
            <a:endParaRPr lang="hu-HU" sz="1600" b="1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hu-HU" sz="1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www.paralympic.org</a:t>
            </a:r>
            <a:r>
              <a:rPr lang="hu-HU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/</a:t>
            </a:r>
            <a:r>
              <a:rPr lang="hu-HU" sz="1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classification</a:t>
            </a:r>
            <a:endParaRPr lang="hu-HU" sz="1600" b="1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hu-HU" sz="1600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hu-HU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IPC International Standard </a:t>
            </a:r>
            <a:r>
              <a:rPr lang="hu-HU" sz="1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for</a:t>
            </a:r>
            <a:r>
              <a:rPr lang="hu-HU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hu-HU" sz="1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Classifier</a:t>
            </a:r>
            <a:r>
              <a:rPr lang="hu-HU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hu-HU" sz="1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Personnel</a:t>
            </a:r>
            <a:r>
              <a:rPr lang="hu-HU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and </a:t>
            </a:r>
            <a:r>
              <a:rPr lang="hu-HU" sz="1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Training</a:t>
            </a:r>
            <a:endParaRPr lang="hu-HU" sz="1600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299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949339" y="3796208"/>
            <a:ext cx="52565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400" dirty="0" smtClean="0">
                <a:solidFill>
                  <a:schemeClr val="tx2">
                    <a:lumMod val="75000"/>
                  </a:schemeClr>
                </a:solidFill>
              </a:rPr>
              <a:t>Köszönöm a figyelmet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</a:rPr>
              <a:t>!!</a:t>
            </a:r>
            <a:endParaRPr lang="en-US" sz="4400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/>
          </a:p>
          <a:p>
            <a:pPr algn="ctr"/>
            <a:r>
              <a:rPr lang="en-US" dirty="0">
                <a:hlinkClick r:id="rId2"/>
              </a:rPr>
              <a:t>mfatimafv12@gmail.com</a:t>
            </a:r>
            <a:endParaRPr lang="en-US" dirty="0"/>
          </a:p>
          <a:p>
            <a:endParaRPr lang="en-US" dirty="0"/>
          </a:p>
          <a:p>
            <a:endParaRPr lang="pt-BR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7CC95D0-D0C0-40E6-A731-5B4075E40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10752DC-7CCA-4CCE-8AF7-5BEBAF7431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972931"/>
            <a:ext cx="5169419" cy="2834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188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6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1" y="33780"/>
            <a:ext cx="9113171" cy="626469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6EBDEEC8-5331-4055-AA3B-F7BDC4C7A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International Canoe Federation</a:t>
            </a:r>
          </a:p>
          <a:p>
            <a:r>
              <a:rPr lang="pt-BR" dirty="0"/>
              <a:t>PARACANOE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107504" y="764704"/>
            <a:ext cx="3888432" cy="70788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u-HU" sz="4000" dirty="0" smtClean="0"/>
              <a:t>Az eddig bejárt út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2252428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D4C2E714-C556-4F24-B365-8C7CD47FD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International Canoe Federation - PARACANOE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idx="4294967295"/>
          </p:nvPr>
        </p:nvSpPr>
        <p:spPr>
          <a:xfrm>
            <a:off x="12526" y="2204864"/>
            <a:ext cx="91440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4000" b="1" dirty="0" err="1">
                <a:solidFill>
                  <a:srgbClr val="002060"/>
                </a:solidFill>
              </a:rPr>
              <a:t>Parakajak</a:t>
            </a:r>
            <a:r>
              <a:rPr lang="hu-HU" sz="4000" b="1" dirty="0">
                <a:solidFill>
                  <a:srgbClr val="002060"/>
                </a:solidFill>
              </a:rPr>
              <a:t>/kenu </a:t>
            </a:r>
            <a:r>
              <a:rPr lang="hu-HU" sz="4000" b="1" dirty="0" err="1">
                <a:solidFill>
                  <a:srgbClr val="002060"/>
                </a:solidFill>
              </a:rPr>
              <a:t>klaszzifikációjának</a:t>
            </a:r>
            <a:r>
              <a:rPr lang="hu-HU" sz="4000" b="1" dirty="0">
                <a:solidFill>
                  <a:srgbClr val="002060"/>
                </a:solidFill>
              </a:rPr>
              <a:t> folyamata</a:t>
            </a:r>
            <a:endParaRPr lang="pt-BR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608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" t="29696" r="-252"/>
          <a:stretch/>
        </p:blipFill>
        <p:spPr bwMode="auto">
          <a:xfrm>
            <a:off x="0" y="1268759"/>
            <a:ext cx="9160670" cy="3898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F469F649-A643-48C3-B8DB-903B0FDE0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International Canoe Federation - PARACANOE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0" y="909426"/>
            <a:ext cx="91440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tx2"/>
                </a:solidFill>
              </a:rPr>
              <a:t>Az IPC „</a:t>
            </a:r>
            <a:r>
              <a:rPr lang="hu-HU" dirty="0" err="1" smtClean="0">
                <a:solidFill>
                  <a:schemeClr val="tx2"/>
                </a:solidFill>
              </a:rPr>
              <a:t>Introduction</a:t>
            </a:r>
            <a:r>
              <a:rPr lang="hu-HU" dirty="0" smtClean="0">
                <a:solidFill>
                  <a:schemeClr val="tx2"/>
                </a:solidFill>
              </a:rPr>
              <a:t> </a:t>
            </a:r>
            <a:r>
              <a:rPr lang="hu-HU" dirty="0" err="1" smtClean="0">
                <a:solidFill>
                  <a:schemeClr val="tx2"/>
                </a:solidFill>
              </a:rPr>
              <a:t>to</a:t>
            </a:r>
            <a:r>
              <a:rPr lang="hu-HU" dirty="0" smtClean="0">
                <a:solidFill>
                  <a:schemeClr val="tx2"/>
                </a:solidFill>
              </a:rPr>
              <a:t> </a:t>
            </a:r>
            <a:r>
              <a:rPr lang="hu-HU" dirty="0" err="1" smtClean="0">
                <a:solidFill>
                  <a:schemeClr val="tx2"/>
                </a:solidFill>
              </a:rPr>
              <a:t>Parasport</a:t>
            </a:r>
            <a:r>
              <a:rPr lang="hu-HU" dirty="0" smtClean="0">
                <a:solidFill>
                  <a:schemeClr val="tx2"/>
                </a:solidFill>
              </a:rPr>
              <a:t>” online program bárki számára nyitott, aki többet meg szeretne tudni az </a:t>
            </a:r>
            <a:r>
              <a:rPr lang="hu-HU" dirty="0" err="1" smtClean="0">
                <a:solidFill>
                  <a:schemeClr val="tx2"/>
                </a:solidFill>
              </a:rPr>
              <a:t>IPC-ről</a:t>
            </a:r>
            <a:r>
              <a:rPr lang="hu-HU" dirty="0" smtClean="0">
                <a:solidFill>
                  <a:schemeClr val="tx2"/>
                </a:solidFill>
              </a:rPr>
              <a:t>, a </a:t>
            </a:r>
            <a:r>
              <a:rPr lang="hu-HU" dirty="0" err="1" smtClean="0">
                <a:solidFill>
                  <a:schemeClr val="tx2"/>
                </a:solidFill>
              </a:rPr>
              <a:t>paralimpiai</a:t>
            </a:r>
            <a:r>
              <a:rPr lang="hu-HU" dirty="0" smtClean="0">
                <a:solidFill>
                  <a:schemeClr val="tx2"/>
                </a:solidFill>
              </a:rPr>
              <a:t> mozgalomról és a klasszifikáció fontosságáról. Az érdeklődő lehet sportoló, edző, technikai személyzet, egészségügyi személyzet, rendezvény szervező vagy bármely támogatója a </a:t>
            </a:r>
            <a:r>
              <a:rPr lang="hu-HU" dirty="0" err="1" smtClean="0">
                <a:solidFill>
                  <a:schemeClr val="tx2"/>
                </a:solidFill>
              </a:rPr>
              <a:t>paralimpiai</a:t>
            </a:r>
            <a:r>
              <a:rPr lang="hu-HU" dirty="0" smtClean="0">
                <a:solidFill>
                  <a:schemeClr val="tx2"/>
                </a:solidFill>
              </a:rPr>
              <a:t> sportnak és a </a:t>
            </a:r>
            <a:r>
              <a:rPr lang="hu-HU" dirty="0" err="1" smtClean="0">
                <a:solidFill>
                  <a:schemeClr val="tx2"/>
                </a:solidFill>
              </a:rPr>
              <a:t>paralimpiai</a:t>
            </a:r>
            <a:r>
              <a:rPr lang="hu-HU" dirty="0" smtClean="0">
                <a:solidFill>
                  <a:schemeClr val="tx2"/>
                </a:solidFill>
              </a:rPr>
              <a:t> játékoknak.</a:t>
            </a:r>
            <a:endParaRPr lang="hu-H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822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01491" y="404664"/>
            <a:ext cx="648072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000" dirty="0">
                <a:solidFill>
                  <a:schemeClr val="bg1"/>
                </a:solidFill>
              </a:rPr>
              <a:t>Az IPC által elismert 10 érintettség típus</a:t>
            </a:r>
            <a:r>
              <a:rPr lang="hu-HU" sz="3000" dirty="0" smtClean="0">
                <a:solidFill>
                  <a:schemeClr val="bg1"/>
                </a:solidFill>
              </a:rPr>
              <a:t>:</a:t>
            </a:r>
          </a:p>
          <a:p>
            <a:endParaRPr lang="pt-BR" sz="2800" dirty="0" smtClean="0">
              <a:solidFill>
                <a:schemeClr val="bg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800" dirty="0" smtClean="0">
                <a:solidFill>
                  <a:schemeClr val="bg1"/>
                </a:solidFill>
              </a:rPr>
              <a:t>Izomerő gyengülés</a:t>
            </a:r>
            <a:endParaRPr lang="pt-BR" sz="2800" dirty="0">
              <a:solidFill>
                <a:schemeClr val="bg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800" dirty="0" smtClean="0">
                <a:solidFill>
                  <a:schemeClr val="bg1"/>
                </a:solidFill>
              </a:rPr>
              <a:t>Ízületi mozgástartomány csökkenés</a:t>
            </a:r>
            <a:endParaRPr lang="en-US" sz="2800" dirty="0">
              <a:solidFill>
                <a:schemeClr val="bg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800" dirty="0" smtClean="0">
                <a:solidFill>
                  <a:schemeClr val="bg1"/>
                </a:solidFill>
              </a:rPr>
              <a:t>Végtaghiány </a:t>
            </a:r>
            <a:endParaRPr lang="pt-BR" sz="2800" dirty="0">
              <a:solidFill>
                <a:schemeClr val="bg1"/>
              </a:solidFill>
            </a:endParaRPr>
          </a:p>
          <a:p>
            <a:pPr lvl="1"/>
            <a:endParaRPr lang="pt-BR" sz="2800" dirty="0">
              <a:solidFill>
                <a:schemeClr val="bg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800" dirty="0" smtClean="0">
                <a:solidFill>
                  <a:schemeClr val="bg1"/>
                </a:solidFill>
              </a:rPr>
              <a:t>Végtaghossz különbség</a:t>
            </a:r>
            <a:endParaRPr lang="pt-BR" sz="2800" dirty="0">
              <a:solidFill>
                <a:schemeClr val="bg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800" dirty="0" smtClean="0">
                <a:solidFill>
                  <a:schemeClr val="bg1"/>
                </a:solidFill>
              </a:rPr>
              <a:t>Alacsonynövés</a:t>
            </a:r>
            <a:endParaRPr lang="pt-BR" sz="2800" dirty="0">
              <a:solidFill>
                <a:schemeClr val="bg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800" dirty="0" smtClean="0">
                <a:solidFill>
                  <a:schemeClr val="bg1"/>
                </a:solidFill>
              </a:rPr>
              <a:t>Fokozott izomtónus</a:t>
            </a:r>
            <a:endParaRPr lang="pt-BR" sz="2800" dirty="0">
              <a:solidFill>
                <a:schemeClr val="bg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pt-BR" sz="2800" dirty="0">
                <a:solidFill>
                  <a:schemeClr val="bg1"/>
                </a:solidFill>
              </a:rPr>
              <a:t>Ataxia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sz="2800" dirty="0" smtClean="0">
                <a:solidFill>
                  <a:schemeClr val="bg1"/>
                </a:solidFill>
              </a:rPr>
              <a:t>At</a:t>
            </a:r>
            <a:r>
              <a:rPr lang="hu-HU" sz="2800" dirty="0" err="1" smtClean="0">
                <a:solidFill>
                  <a:schemeClr val="bg1"/>
                </a:solidFill>
              </a:rPr>
              <a:t>etózis</a:t>
            </a:r>
            <a:r>
              <a:rPr lang="pt-BR" sz="2800" dirty="0" smtClean="0">
                <a:solidFill>
                  <a:schemeClr val="bg1"/>
                </a:solidFill>
              </a:rPr>
              <a:t> </a:t>
            </a:r>
            <a:endParaRPr lang="pt-BR" sz="2800" dirty="0">
              <a:solidFill>
                <a:schemeClr val="bg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800" dirty="0" smtClean="0">
                <a:solidFill>
                  <a:schemeClr val="bg1"/>
                </a:solidFill>
              </a:rPr>
              <a:t>Látássérültség</a:t>
            </a:r>
            <a:endParaRPr lang="pt-BR" sz="2800" dirty="0">
              <a:solidFill>
                <a:schemeClr val="bg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800" dirty="0" smtClean="0">
                <a:solidFill>
                  <a:schemeClr val="bg1"/>
                </a:solidFill>
              </a:rPr>
              <a:t>Mentális sérültség</a:t>
            </a: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5" name="Texto explicativo em seta para a direita 4"/>
          <p:cNvSpPr/>
          <p:nvPr/>
        </p:nvSpPr>
        <p:spPr>
          <a:xfrm>
            <a:off x="787346" y="1052736"/>
            <a:ext cx="6192688" cy="1872208"/>
          </a:xfrm>
          <a:prstGeom prst="rightArrowCallou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 de cantos arredondados 5"/>
          <p:cNvSpPr/>
          <p:nvPr/>
        </p:nvSpPr>
        <p:spPr>
          <a:xfrm>
            <a:off x="7092280" y="1304847"/>
            <a:ext cx="1872208" cy="223224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7022250" y="1543725"/>
            <a:ext cx="201226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i="1" dirty="0" err="1" smtClean="0">
                <a:solidFill>
                  <a:schemeClr val="tx2">
                    <a:lumMod val="75000"/>
                  </a:schemeClr>
                </a:solidFill>
              </a:rPr>
              <a:t>Parakajak</a:t>
            </a:r>
            <a:r>
              <a:rPr lang="hu-HU" sz="2000" b="1" i="1" dirty="0" smtClean="0">
                <a:solidFill>
                  <a:schemeClr val="tx2">
                    <a:lumMod val="75000"/>
                  </a:schemeClr>
                </a:solidFill>
              </a:rPr>
              <a:t>/kenu számára elismert sérültségek</a:t>
            </a:r>
            <a:endParaRPr lang="en-US" sz="2000" b="1" i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hu-HU" b="1" i="1" dirty="0" smtClean="0">
                <a:solidFill>
                  <a:schemeClr val="tx2">
                    <a:lumMod val="75000"/>
                  </a:schemeClr>
                </a:solidFill>
              </a:rPr>
              <a:t>Csak törzsre és alsó végtagokra vonatkoztatva</a:t>
            </a:r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pt-BR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3BBECC13-DF9E-45B1-ACC6-64A891783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</p:spPr>
        <p:txBody>
          <a:bodyPr/>
          <a:lstStyle/>
          <a:p>
            <a:r>
              <a:rPr lang="pt-BR" dirty="0" err="1"/>
              <a:t>International</a:t>
            </a:r>
            <a:r>
              <a:rPr lang="pt-BR" dirty="0"/>
              <a:t> </a:t>
            </a:r>
            <a:r>
              <a:rPr lang="pt-BR" dirty="0" err="1"/>
              <a:t>Canoe</a:t>
            </a:r>
            <a:r>
              <a:rPr lang="pt-BR" dirty="0"/>
              <a:t> </a:t>
            </a:r>
            <a:r>
              <a:rPr lang="pt-BR" dirty="0" err="1"/>
              <a:t>Federation</a:t>
            </a:r>
            <a:r>
              <a:rPr lang="pt-BR" dirty="0"/>
              <a:t> - PARACANOE</a:t>
            </a:r>
          </a:p>
        </p:txBody>
      </p:sp>
    </p:spTree>
    <p:extLst>
      <p:ext uri="{BB962C8B-B14F-4D97-AF65-F5344CB8AC3E}">
        <p14:creationId xmlns:p14="http://schemas.microsoft.com/office/powerpoint/2010/main" val="3386937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1">
            <a:extLst>
              <a:ext uri="{FF2B5EF4-FFF2-40B4-BE49-F238E27FC236}">
                <a16:creationId xmlns:a16="http://schemas.microsoft.com/office/drawing/2014/main" xmlns="" id="{2EF594FC-728E-4CDA-9FC7-F28662D2F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520259"/>
            <a:ext cx="2895600" cy="365125"/>
          </a:xfrm>
        </p:spPr>
        <p:txBody>
          <a:bodyPr/>
          <a:lstStyle/>
          <a:p>
            <a:r>
              <a:rPr lang="pt-BR" dirty="0" err="1"/>
              <a:t>International</a:t>
            </a:r>
            <a:r>
              <a:rPr lang="pt-BR" dirty="0"/>
              <a:t> </a:t>
            </a:r>
            <a:r>
              <a:rPr lang="pt-BR" dirty="0" err="1"/>
              <a:t>Canoe</a:t>
            </a:r>
            <a:r>
              <a:rPr lang="pt-BR" dirty="0"/>
              <a:t> </a:t>
            </a:r>
            <a:r>
              <a:rPr lang="pt-BR" dirty="0" err="1"/>
              <a:t>Federation</a:t>
            </a:r>
            <a:r>
              <a:rPr lang="pt-BR" dirty="0"/>
              <a:t> - PARACANOE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755576" y="476672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>
                <a:solidFill>
                  <a:srgbClr val="FEF913"/>
                </a:solidFill>
              </a:rPr>
              <a:t>A klasszifikációs folyamat lépései:</a:t>
            </a:r>
            <a:endParaRPr lang="hu-HU" sz="2800" dirty="0">
              <a:solidFill>
                <a:srgbClr val="FEF913"/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762027" y="1196752"/>
            <a:ext cx="813690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>
                <a:solidFill>
                  <a:schemeClr val="bg1"/>
                </a:solidFill>
              </a:rPr>
              <a:t>1.</a:t>
            </a:r>
          </a:p>
          <a:p>
            <a:r>
              <a:rPr lang="hu-HU" sz="2000" dirty="0" smtClean="0">
                <a:solidFill>
                  <a:schemeClr val="bg1"/>
                </a:solidFill>
              </a:rPr>
              <a:t>Annak eldöntése, hogy a három elismert érintettségből egy vagy több jelen van e a sportolónál. Ez állandó jellegű és megfelelően bizonyítható egészségügyi elváltozás következménye e.</a:t>
            </a:r>
          </a:p>
          <a:p>
            <a:endParaRPr lang="hu-HU" sz="2000" dirty="0" smtClean="0">
              <a:solidFill>
                <a:schemeClr val="bg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000" dirty="0">
                <a:solidFill>
                  <a:schemeClr val="bg1"/>
                </a:solidFill>
              </a:rPr>
              <a:t>Izomerő gyengülés</a:t>
            </a:r>
            <a:endParaRPr lang="pt-BR" sz="2000" dirty="0">
              <a:solidFill>
                <a:schemeClr val="bg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000" dirty="0">
                <a:solidFill>
                  <a:schemeClr val="bg1"/>
                </a:solidFill>
              </a:rPr>
              <a:t>Ízületi mozgástartomány csökkenés</a:t>
            </a:r>
            <a:endParaRPr lang="en-US" sz="2000" dirty="0">
              <a:solidFill>
                <a:schemeClr val="bg1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000" dirty="0">
                <a:solidFill>
                  <a:schemeClr val="bg1"/>
                </a:solidFill>
              </a:rPr>
              <a:t>Végtaghiány </a:t>
            </a:r>
          </a:p>
          <a:p>
            <a:endParaRPr lang="hu-HU" sz="2000" dirty="0">
              <a:solidFill>
                <a:schemeClr val="bg1"/>
              </a:solidFill>
            </a:endParaRPr>
          </a:p>
          <a:p>
            <a:r>
              <a:rPr lang="hu-HU" sz="2000" dirty="0" smtClean="0">
                <a:solidFill>
                  <a:schemeClr val="bg1"/>
                </a:solidFill>
              </a:rPr>
              <a:t>2.</a:t>
            </a:r>
          </a:p>
          <a:p>
            <a:r>
              <a:rPr lang="hu-HU" sz="2000" dirty="0" smtClean="0">
                <a:solidFill>
                  <a:schemeClr val="bg1"/>
                </a:solidFill>
              </a:rPr>
              <a:t>Minimum érintettség fennállásának meghatározása</a:t>
            </a:r>
          </a:p>
          <a:p>
            <a:endParaRPr lang="hu-HU" sz="2000" dirty="0" smtClean="0">
              <a:solidFill>
                <a:schemeClr val="bg1"/>
              </a:solidFill>
            </a:endParaRPr>
          </a:p>
          <a:p>
            <a:r>
              <a:rPr lang="hu-HU" sz="2000" dirty="0" smtClean="0">
                <a:solidFill>
                  <a:schemeClr val="bg1"/>
                </a:solidFill>
              </a:rPr>
              <a:t>3.</a:t>
            </a:r>
          </a:p>
          <a:p>
            <a:r>
              <a:rPr lang="hu-HU" sz="2000" dirty="0" smtClean="0">
                <a:solidFill>
                  <a:schemeClr val="bg1"/>
                </a:solidFill>
              </a:rPr>
              <a:t>Három lépéses teszt (későbbiekben részletezett, </a:t>
            </a:r>
            <a:r>
              <a:rPr lang="hu-HU" sz="2000" dirty="0" err="1" smtClean="0">
                <a:solidFill>
                  <a:schemeClr val="bg1"/>
                </a:solidFill>
              </a:rPr>
              <a:t>hajóspecifikus</a:t>
            </a:r>
            <a:r>
              <a:rPr lang="hu-HU" sz="2000" dirty="0" smtClean="0">
                <a:solidFill>
                  <a:schemeClr val="bg1"/>
                </a:solidFill>
              </a:rPr>
              <a:t> vizsgálat), mely alapján meghatározásra kerül a sportoló kategóriája.</a:t>
            </a:r>
          </a:p>
          <a:p>
            <a:pPr lvl="1"/>
            <a:endParaRPr lang="pt-BR" sz="2000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319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55963F2F-89FA-410D-8867-C57AD011B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0860" y="6165304"/>
            <a:ext cx="2895600" cy="365125"/>
          </a:xfrm>
        </p:spPr>
        <p:txBody>
          <a:bodyPr/>
          <a:lstStyle/>
          <a:p>
            <a:r>
              <a:rPr lang="pt-BR" dirty="0" err="1"/>
              <a:t>International</a:t>
            </a:r>
            <a:r>
              <a:rPr lang="pt-BR" dirty="0"/>
              <a:t> </a:t>
            </a:r>
            <a:r>
              <a:rPr lang="pt-BR" dirty="0" err="1"/>
              <a:t>Canoe</a:t>
            </a:r>
            <a:r>
              <a:rPr lang="pt-BR" dirty="0"/>
              <a:t> </a:t>
            </a:r>
            <a:r>
              <a:rPr lang="pt-BR" dirty="0" err="1"/>
              <a:t>Federation</a:t>
            </a:r>
            <a:r>
              <a:rPr lang="pt-BR" dirty="0"/>
              <a:t> - PARACANOE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323528" y="188640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 err="1" smtClean="0">
                <a:solidFill>
                  <a:srgbClr val="FEF913"/>
                </a:solidFill>
              </a:rPr>
              <a:t>Parakajak</a:t>
            </a:r>
            <a:endParaRPr lang="hu-HU" sz="4000" dirty="0">
              <a:solidFill>
                <a:srgbClr val="FEF913"/>
              </a:solidFill>
            </a:endParaRPr>
          </a:p>
        </p:txBody>
      </p:sp>
      <p:sp>
        <p:nvSpPr>
          <p:cNvPr id="5" name="Folyamatábra: Másik feldolgozás 4"/>
          <p:cNvSpPr/>
          <p:nvPr/>
        </p:nvSpPr>
        <p:spPr>
          <a:xfrm>
            <a:off x="3347864" y="856791"/>
            <a:ext cx="2304256" cy="6480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3491880" y="888439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 smtClean="0">
                <a:solidFill>
                  <a:schemeClr val="bg1"/>
                </a:solidFill>
              </a:rPr>
              <a:t>MIS </a:t>
            </a:r>
          </a:p>
          <a:p>
            <a:pPr algn="ctr"/>
            <a:r>
              <a:rPr lang="hu-HU" sz="1600" b="1" dirty="0" smtClean="0">
                <a:solidFill>
                  <a:schemeClr val="bg1"/>
                </a:solidFill>
              </a:rPr>
              <a:t>(Minimál sérültség)</a:t>
            </a:r>
            <a:endParaRPr lang="hu-HU" sz="1600" b="1" dirty="0">
              <a:solidFill>
                <a:schemeClr val="bg1"/>
              </a:solidFill>
            </a:endParaRPr>
          </a:p>
        </p:txBody>
      </p:sp>
      <p:sp>
        <p:nvSpPr>
          <p:cNvPr id="7" name="Folyamatábra: Másik feldolgozás 6"/>
          <p:cNvSpPr/>
          <p:nvPr/>
        </p:nvSpPr>
        <p:spPr>
          <a:xfrm>
            <a:off x="3347864" y="1683677"/>
            <a:ext cx="2304256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Legalább 4 pont elvesztése egy alsó végtagon</a:t>
            </a:r>
            <a:endParaRPr lang="hu-HU" sz="1400" b="1" dirty="0"/>
          </a:p>
        </p:txBody>
      </p:sp>
      <p:cxnSp>
        <p:nvCxnSpPr>
          <p:cNvPr id="9" name="Egyenes összekötő nyíllal 8"/>
          <p:cNvCxnSpPr/>
          <p:nvPr/>
        </p:nvCxnSpPr>
        <p:spPr>
          <a:xfrm>
            <a:off x="5796136" y="1990001"/>
            <a:ext cx="648072" cy="0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/>
          <p:cNvSpPr txBox="1"/>
          <p:nvPr/>
        </p:nvSpPr>
        <p:spPr>
          <a:xfrm>
            <a:off x="6461703" y="1620669"/>
            <a:ext cx="228286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dirty="0" smtClean="0">
                <a:solidFill>
                  <a:schemeClr val="bg1"/>
                </a:solidFill>
              </a:rPr>
              <a:t>Ha nem, </a:t>
            </a:r>
            <a:r>
              <a:rPr lang="hu-HU" sz="1400" dirty="0">
                <a:solidFill>
                  <a:schemeClr val="bg1"/>
                </a:solidFill>
              </a:rPr>
              <a:t>ú</a:t>
            </a:r>
            <a:r>
              <a:rPr lang="hu-HU" sz="1400" dirty="0" smtClean="0">
                <a:solidFill>
                  <a:schemeClr val="bg1"/>
                </a:solidFill>
              </a:rPr>
              <a:t>gy a sportoló nem </a:t>
            </a:r>
          </a:p>
          <a:p>
            <a:r>
              <a:rPr lang="hu-HU" sz="1400" dirty="0" smtClean="0">
                <a:solidFill>
                  <a:schemeClr val="bg1"/>
                </a:solidFill>
              </a:rPr>
              <a:t>klasszifikálható, a vizsgálat </a:t>
            </a:r>
          </a:p>
          <a:p>
            <a:r>
              <a:rPr lang="hu-HU" sz="1400" dirty="0" smtClean="0">
                <a:solidFill>
                  <a:schemeClr val="bg1"/>
                </a:solidFill>
              </a:rPr>
              <a:t>befejeződik. </a:t>
            </a:r>
            <a:endParaRPr lang="hu-HU" sz="1400" dirty="0">
              <a:solidFill>
                <a:schemeClr val="bg1"/>
              </a:solidFill>
            </a:endParaRPr>
          </a:p>
        </p:txBody>
      </p:sp>
      <p:cxnSp>
        <p:nvCxnSpPr>
          <p:cNvPr id="12" name="Egyenes összekötő nyíllal 11"/>
          <p:cNvCxnSpPr/>
          <p:nvPr/>
        </p:nvCxnSpPr>
        <p:spPr>
          <a:xfrm flipH="1">
            <a:off x="2411760" y="1990001"/>
            <a:ext cx="720080" cy="0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zövegdoboz 12"/>
          <p:cNvSpPr txBox="1"/>
          <p:nvPr/>
        </p:nvSpPr>
        <p:spPr>
          <a:xfrm>
            <a:off x="323528" y="1620669"/>
            <a:ext cx="19442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bg1"/>
                </a:solidFill>
              </a:rPr>
              <a:t>Ha igen, úgy a specifikus vizsgálatok elvégezhetők</a:t>
            </a:r>
            <a:endParaRPr lang="hu-HU" sz="1400" dirty="0">
              <a:solidFill>
                <a:schemeClr val="bg1"/>
              </a:solidFill>
            </a:endParaRPr>
          </a:p>
        </p:txBody>
      </p:sp>
      <p:cxnSp>
        <p:nvCxnSpPr>
          <p:cNvPr id="6184" name="Egyenes összekötő nyíllal 6183"/>
          <p:cNvCxnSpPr>
            <a:endCxn id="6185" idx="0"/>
          </p:cNvCxnSpPr>
          <p:nvPr/>
        </p:nvCxnSpPr>
        <p:spPr>
          <a:xfrm>
            <a:off x="1235820" y="2361523"/>
            <a:ext cx="3295518" cy="374122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85" name="Szövegdoboz 6184"/>
          <p:cNvSpPr txBox="1"/>
          <p:nvPr/>
        </p:nvSpPr>
        <p:spPr>
          <a:xfrm>
            <a:off x="1235820" y="2735645"/>
            <a:ext cx="6591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dirty="0" smtClean="0">
                <a:solidFill>
                  <a:srgbClr val="FFFF00"/>
                </a:solidFill>
              </a:rPr>
              <a:t>Minden vizsgálat egy pontszámot eredményez, ami  egy „</a:t>
            </a:r>
            <a:r>
              <a:rPr lang="hu-HU" sz="1400" dirty="0" err="1" smtClean="0">
                <a:solidFill>
                  <a:srgbClr val="FFFF00"/>
                </a:solidFill>
              </a:rPr>
              <a:t>cluster</a:t>
            </a:r>
            <a:r>
              <a:rPr lang="hu-HU" sz="1400" dirty="0" smtClean="0">
                <a:solidFill>
                  <a:srgbClr val="FFFF00"/>
                </a:solidFill>
              </a:rPr>
              <a:t>”</a:t>
            </a:r>
            <a:r>
              <a:rPr lang="hu-HU" sz="1400" dirty="0" err="1" smtClean="0">
                <a:solidFill>
                  <a:srgbClr val="FFFF00"/>
                </a:solidFill>
              </a:rPr>
              <a:t>-be</a:t>
            </a:r>
            <a:r>
              <a:rPr lang="hu-HU" sz="1400" dirty="0" smtClean="0">
                <a:solidFill>
                  <a:srgbClr val="FFFF00"/>
                </a:solidFill>
              </a:rPr>
              <a:t> sorolja a sportolót </a:t>
            </a:r>
            <a:endParaRPr lang="hu-HU" sz="1400" dirty="0">
              <a:solidFill>
                <a:srgbClr val="FFFF00"/>
              </a:solidFill>
            </a:endParaRPr>
          </a:p>
        </p:txBody>
      </p:sp>
      <p:cxnSp>
        <p:nvCxnSpPr>
          <p:cNvPr id="6190" name="Egyenes összekötő nyíllal 6189"/>
          <p:cNvCxnSpPr/>
          <p:nvPr/>
        </p:nvCxnSpPr>
        <p:spPr>
          <a:xfrm flipH="1">
            <a:off x="1691679" y="3061511"/>
            <a:ext cx="2356203" cy="897721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Egyenes összekötő nyíllal 110"/>
          <p:cNvCxnSpPr/>
          <p:nvPr/>
        </p:nvCxnSpPr>
        <p:spPr>
          <a:xfrm>
            <a:off x="4860032" y="3061511"/>
            <a:ext cx="2448272" cy="897721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Egyenes összekötő nyíllal 111"/>
          <p:cNvCxnSpPr/>
          <p:nvPr/>
        </p:nvCxnSpPr>
        <p:spPr>
          <a:xfrm flipH="1">
            <a:off x="4463988" y="3061511"/>
            <a:ext cx="825" cy="897721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Folyamatábra: Másik feldolgozás 119"/>
          <p:cNvSpPr/>
          <p:nvPr/>
        </p:nvSpPr>
        <p:spPr>
          <a:xfrm>
            <a:off x="801437" y="4175256"/>
            <a:ext cx="1780486" cy="143177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200" dirty="0"/>
          </a:p>
        </p:txBody>
      </p:sp>
      <p:sp>
        <p:nvSpPr>
          <p:cNvPr id="6197" name="Téglalap 6196"/>
          <p:cNvSpPr/>
          <p:nvPr/>
        </p:nvSpPr>
        <p:spPr>
          <a:xfrm>
            <a:off x="801436" y="4267966"/>
            <a:ext cx="1780487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1400" dirty="0">
                <a:solidFill>
                  <a:schemeClr val="bg1"/>
                </a:solidFill>
              </a:rPr>
              <a:t>Alsó </a:t>
            </a:r>
            <a:r>
              <a:rPr lang="hu-HU" sz="1400" dirty="0" smtClean="0">
                <a:solidFill>
                  <a:schemeClr val="bg1"/>
                </a:solidFill>
              </a:rPr>
              <a:t>végtag</a:t>
            </a:r>
          </a:p>
          <a:p>
            <a:pPr algn="ctr"/>
            <a:r>
              <a:rPr lang="hu-HU" sz="1400" dirty="0" smtClean="0">
                <a:solidFill>
                  <a:schemeClr val="bg1"/>
                </a:solidFill>
              </a:rPr>
              <a:t>0-28 pont</a:t>
            </a:r>
          </a:p>
          <a:p>
            <a:pPr algn="ctr"/>
            <a:r>
              <a:rPr lang="hu-HU" sz="1400" dirty="0" err="1" smtClean="0">
                <a:solidFill>
                  <a:schemeClr val="bg1"/>
                </a:solidFill>
              </a:rPr>
              <a:t>Cluster</a:t>
            </a:r>
            <a:r>
              <a:rPr lang="hu-HU" sz="1400" dirty="0" smtClean="0">
                <a:solidFill>
                  <a:schemeClr val="bg1"/>
                </a:solidFill>
              </a:rPr>
              <a:t> 1 (0-2 pont)</a:t>
            </a:r>
          </a:p>
          <a:p>
            <a:pPr algn="ctr"/>
            <a:r>
              <a:rPr lang="hu-HU" sz="1400" dirty="0" err="1" smtClean="0">
                <a:solidFill>
                  <a:schemeClr val="bg1"/>
                </a:solidFill>
              </a:rPr>
              <a:t>Cluster</a:t>
            </a:r>
            <a:r>
              <a:rPr lang="hu-HU" sz="1400" dirty="0" smtClean="0">
                <a:solidFill>
                  <a:schemeClr val="bg1"/>
                </a:solidFill>
              </a:rPr>
              <a:t> 2 (3-17 pont)</a:t>
            </a:r>
          </a:p>
          <a:p>
            <a:pPr algn="ctr"/>
            <a:r>
              <a:rPr lang="hu-HU" sz="1400" dirty="0" err="1" smtClean="0">
                <a:solidFill>
                  <a:schemeClr val="bg1"/>
                </a:solidFill>
              </a:rPr>
              <a:t>Cluster</a:t>
            </a:r>
            <a:r>
              <a:rPr lang="hu-HU" sz="1400" dirty="0" smtClean="0">
                <a:solidFill>
                  <a:schemeClr val="bg1"/>
                </a:solidFill>
              </a:rPr>
              <a:t> 3 (18-24 pont)</a:t>
            </a:r>
            <a:endParaRPr lang="hu-HU" sz="1400" dirty="0">
              <a:solidFill>
                <a:schemeClr val="bg1"/>
              </a:solidFill>
            </a:endParaRPr>
          </a:p>
        </p:txBody>
      </p:sp>
      <p:sp>
        <p:nvSpPr>
          <p:cNvPr id="123" name="Folyamatábra: Másik feldolgozás 122"/>
          <p:cNvSpPr/>
          <p:nvPr/>
        </p:nvSpPr>
        <p:spPr>
          <a:xfrm>
            <a:off x="3491880" y="4175257"/>
            <a:ext cx="1944216" cy="143177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dirty="0" smtClean="0">
                <a:solidFill>
                  <a:schemeClr val="bg1"/>
                </a:solidFill>
              </a:rPr>
              <a:t>Törzs</a:t>
            </a:r>
            <a:endParaRPr lang="hu-HU" sz="1400" dirty="0">
              <a:solidFill>
                <a:schemeClr val="bg1"/>
              </a:solidFill>
            </a:endParaRPr>
          </a:p>
          <a:p>
            <a:pPr algn="ctr"/>
            <a:r>
              <a:rPr lang="hu-HU" sz="1400" dirty="0" smtClean="0">
                <a:solidFill>
                  <a:schemeClr val="bg1"/>
                </a:solidFill>
              </a:rPr>
              <a:t>0-84 </a:t>
            </a:r>
            <a:r>
              <a:rPr lang="hu-HU" sz="1400" dirty="0">
                <a:solidFill>
                  <a:schemeClr val="bg1"/>
                </a:solidFill>
              </a:rPr>
              <a:t>pont</a:t>
            </a:r>
          </a:p>
          <a:p>
            <a:pPr algn="ctr"/>
            <a:r>
              <a:rPr lang="hu-HU" sz="1400" dirty="0" err="1">
                <a:solidFill>
                  <a:schemeClr val="bg1"/>
                </a:solidFill>
              </a:rPr>
              <a:t>Cluster</a:t>
            </a:r>
            <a:r>
              <a:rPr lang="hu-HU" sz="1400" dirty="0">
                <a:solidFill>
                  <a:schemeClr val="bg1"/>
                </a:solidFill>
              </a:rPr>
              <a:t> 1 (</a:t>
            </a:r>
            <a:r>
              <a:rPr lang="hu-HU" sz="1400" dirty="0" smtClean="0">
                <a:solidFill>
                  <a:schemeClr val="bg1"/>
                </a:solidFill>
              </a:rPr>
              <a:t>0-16 </a:t>
            </a:r>
            <a:r>
              <a:rPr lang="hu-HU" sz="1400" dirty="0">
                <a:solidFill>
                  <a:schemeClr val="bg1"/>
                </a:solidFill>
              </a:rPr>
              <a:t>pont)</a:t>
            </a:r>
          </a:p>
          <a:p>
            <a:pPr algn="ctr"/>
            <a:r>
              <a:rPr lang="hu-HU" sz="1400" dirty="0" err="1">
                <a:solidFill>
                  <a:schemeClr val="bg1"/>
                </a:solidFill>
              </a:rPr>
              <a:t>Cluster</a:t>
            </a:r>
            <a:r>
              <a:rPr lang="hu-HU" sz="1400" dirty="0">
                <a:solidFill>
                  <a:schemeClr val="bg1"/>
                </a:solidFill>
              </a:rPr>
              <a:t> 2 </a:t>
            </a:r>
            <a:r>
              <a:rPr lang="hu-HU" sz="1400" dirty="0" smtClean="0">
                <a:solidFill>
                  <a:schemeClr val="bg1"/>
                </a:solidFill>
              </a:rPr>
              <a:t>(17-68 </a:t>
            </a:r>
            <a:r>
              <a:rPr lang="hu-HU" sz="1400" dirty="0">
                <a:solidFill>
                  <a:schemeClr val="bg1"/>
                </a:solidFill>
              </a:rPr>
              <a:t>pont)</a:t>
            </a:r>
          </a:p>
          <a:p>
            <a:pPr algn="ctr"/>
            <a:r>
              <a:rPr lang="hu-HU" sz="1400" dirty="0" err="1">
                <a:solidFill>
                  <a:schemeClr val="bg1"/>
                </a:solidFill>
              </a:rPr>
              <a:t>Cluster</a:t>
            </a:r>
            <a:r>
              <a:rPr lang="hu-HU" sz="1400" dirty="0">
                <a:solidFill>
                  <a:schemeClr val="bg1"/>
                </a:solidFill>
              </a:rPr>
              <a:t> 3 </a:t>
            </a:r>
            <a:r>
              <a:rPr lang="hu-HU" sz="1400" dirty="0" smtClean="0">
                <a:solidFill>
                  <a:schemeClr val="bg1"/>
                </a:solidFill>
              </a:rPr>
              <a:t>(69-84 </a:t>
            </a:r>
            <a:r>
              <a:rPr lang="hu-HU" sz="1400" dirty="0">
                <a:solidFill>
                  <a:schemeClr val="bg1"/>
                </a:solidFill>
              </a:rPr>
              <a:t>pont)</a:t>
            </a:r>
            <a:endParaRPr lang="hu-HU" sz="1400" dirty="0">
              <a:solidFill>
                <a:schemeClr val="bg1"/>
              </a:solidFill>
            </a:endParaRPr>
          </a:p>
        </p:txBody>
      </p:sp>
      <p:sp>
        <p:nvSpPr>
          <p:cNvPr id="124" name="Folyamatábra: Másik feldolgozás 123"/>
          <p:cNvSpPr/>
          <p:nvPr/>
        </p:nvSpPr>
        <p:spPr>
          <a:xfrm>
            <a:off x="6418061" y="4229472"/>
            <a:ext cx="1780486" cy="143177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Obszerváció vízen</a:t>
            </a:r>
            <a:endParaRPr lang="hu-HU" sz="1200" dirty="0">
              <a:solidFill>
                <a:schemeClr val="bg1"/>
              </a:solidFill>
            </a:endParaRPr>
          </a:p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0-12 </a:t>
            </a:r>
            <a:r>
              <a:rPr lang="hu-HU" sz="1200" dirty="0">
                <a:solidFill>
                  <a:schemeClr val="bg1"/>
                </a:solidFill>
              </a:rPr>
              <a:t>pont</a:t>
            </a:r>
          </a:p>
          <a:p>
            <a:pPr algn="ctr"/>
            <a:r>
              <a:rPr lang="hu-HU" sz="1200" dirty="0" err="1">
                <a:solidFill>
                  <a:schemeClr val="bg1"/>
                </a:solidFill>
              </a:rPr>
              <a:t>Cluster</a:t>
            </a:r>
            <a:r>
              <a:rPr lang="hu-HU" sz="1200" dirty="0">
                <a:solidFill>
                  <a:schemeClr val="bg1"/>
                </a:solidFill>
              </a:rPr>
              <a:t> 1 (</a:t>
            </a:r>
            <a:r>
              <a:rPr lang="hu-HU" sz="1200" dirty="0" smtClean="0">
                <a:solidFill>
                  <a:schemeClr val="bg1"/>
                </a:solidFill>
              </a:rPr>
              <a:t>0-3 </a:t>
            </a:r>
            <a:r>
              <a:rPr lang="hu-HU" sz="1200" dirty="0">
                <a:solidFill>
                  <a:schemeClr val="bg1"/>
                </a:solidFill>
              </a:rPr>
              <a:t>pont)</a:t>
            </a:r>
          </a:p>
          <a:p>
            <a:pPr algn="ctr"/>
            <a:r>
              <a:rPr lang="hu-HU" sz="1200" dirty="0" err="1">
                <a:solidFill>
                  <a:schemeClr val="bg1"/>
                </a:solidFill>
              </a:rPr>
              <a:t>Cluster</a:t>
            </a:r>
            <a:r>
              <a:rPr lang="hu-HU" sz="1200" dirty="0">
                <a:solidFill>
                  <a:schemeClr val="bg1"/>
                </a:solidFill>
              </a:rPr>
              <a:t> 2 </a:t>
            </a:r>
            <a:r>
              <a:rPr lang="hu-HU" sz="1200" dirty="0" smtClean="0">
                <a:solidFill>
                  <a:schemeClr val="bg1"/>
                </a:solidFill>
              </a:rPr>
              <a:t>(4-8 </a:t>
            </a:r>
            <a:r>
              <a:rPr lang="hu-HU" sz="1200" dirty="0">
                <a:solidFill>
                  <a:schemeClr val="bg1"/>
                </a:solidFill>
              </a:rPr>
              <a:t>pont)</a:t>
            </a:r>
          </a:p>
          <a:p>
            <a:pPr algn="ctr"/>
            <a:r>
              <a:rPr lang="hu-HU" sz="1200" dirty="0" err="1">
                <a:solidFill>
                  <a:schemeClr val="bg1"/>
                </a:solidFill>
              </a:rPr>
              <a:t>Cluster</a:t>
            </a:r>
            <a:r>
              <a:rPr lang="hu-HU" sz="1200" dirty="0">
                <a:solidFill>
                  <a:schemeClr val="bg1"/>
                </a:solidFill>
              </a:rPr>
              <a:t> 3 </a:t>
            </a:r>
            <a:r>
              <a:rPr lang="hu-HU" sz="1200" dirty="0" smtClean="0">
                <a:solidFill>
                  <a:schemeClr val="bg1"/>
                </a:solidFill>
              </a:rPr>
              <a:t>(9-12 </a:t>
            </a:r>
            <a:r>
              <a:rPr lang="hu-HU" sz="1200" dirty="0">
                <a:solidFill>
                  <a:schemeClr val="bg1"/>
                </a:solidFill>
              </a:rPr>
              <a:t>pont)</a:t>
            </a:r>
            <a:endParaRPr lang="hu-H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474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A03557AF-B48F-428C-8245-6C42DE9A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90413" y="6309320"/>
            <a:ext cx="2895600" cy="365125"/>
          </a:xfrm>
        </p:spPr>
        <p:txBody>
          <a:bodyPr/>
          <a:lstStyle/>
          <a:p>
            <a:r>
              <a:rPr lang="pt-BR" dirty="0" err="1"/>
              <a:t>International</a:t>
            </a:r>
            <a:r>
              <a:rPr lang="pt-BR" dirty="0"/>
              <a:t> </a:t>
            </a:r>
            <a:r>
              <a:rPr lang="pt-BR" dirty="0" err="1"/>
              <a:t>Canoe</a:t>
            </a:r>
            <a:r>
              <a:rPr lang="pt-BR" dirty="0"/>
              <a:t> </a:t>
            </a:r>
            <a:r>
              <a:rPr lang="pt-BR" dirty="0" err="1"/>
              <a:t>Federation</a:t>
            </a:r>
            <a:r>
              <a:rPr lang="pt-BR" dirty="0"/>
              <a:t> - PARACANOE</a:t>
            </a:r>
          </a:p>
        </p:txBody>
      </p:sp>
      <p:sp>
        <p:nvSpPr>
          <p:cNvPr id="4" name="Folyamatábra: Másik feldolgozás 3"/>
          <p:cNvSpPr/>
          <p:nvPr/>
        </p:nvSpPr>
        <p:spPr>
          <a:xfrm>
            <a:off x="2339752" y="1545222"/>
            <a:ext cx="5256584" cy="6480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Szövegdoboz 4"/>
          <p:cNvSpPr txBox="1"/>
          <p:nvPr/>
        </p:nvSpPr>
        <p:spPr>
          <a:xfrm>
            <a:off x="2339751" y="1608519"/>
            <a:ext cx="5199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 smtClean="0">
                <a:solidFill>
                  <a:schemeClr val="bg1"/>
                </a:solidFill>
              </a:rPr>
              <a:t>A három teszt pontjai alapján meghatározott „CLUSTER”</a:t>
            </a:r>
            <a:r>
              <a:rPr lang="hu-HU" sz="1600" b="1" dirty="0" err="1" smtClean="0">
                <a:solidFill>
                  <a:schemeClr val="bg1"/>
                </a:solidFill>
              </a:rPr>
              <a:t>-ek</a:t>
            </a:r>
            <a:r>
              <a:rPr lang="hu-HU" sz="1600" b="1" dirty="0" smtClean="0">
                <a:solidFill>
                  <a:schemeClr val="bg1"/>
                </a:solidFill>
              </a:rPr>
              <a:t> kombinálása alapján dől el a kategória</a:t>
            </a:r>
            <a:endParaRPr lang="hu-HU" sz="1600" b="1" dirty="0">
              <a:solidFill>
                <a:schemeClr val="bg1"/>
              </a:solidFill>
            </a:endParaRPr>
          </a:p>
        </p:txBody>
      </p:sp>
      <p:cxnSp>
        <p:nvCxnSpPr>
          <p:cNvPr id="7" name="Egyenes összekötő nyíllal 6"/>
          <p:cNvCxnSpPr/>
          <p:nvPr/>
        </p:nvCxnSpPr>
        <p:spPr>
          <a:xfrm>
            <a:off x="6732240" y="2348880"/>
            <a:ext cx="0" cy="648072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nyíllal 8"/>
          <p:cNvCxnSpPr/>
          <p:nvPr/>
        </p:nvCxnSpPr>
        <p:spPr>
          <a:xfrm>
            <a:off x="2915816" y="2348880"/>
            <a:ext cx="0" cy="612069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nyíllal 12"/>
          <p:cNvCxnSpPr/>
          <p:nvPr/>
        </p:nvCxnSpPr>
        <p:spPr>
          <a:xfrm>
            <a:off x="2951820" y="4005064"/>
            <a:ext cx="0" cy="590264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nyíllal 13"/>
          <p:cNvCxnSpPr/>
          <p:nvPr/>
        </p:nvCxnSpPr>
        <p:spPr>
          <a:xfrm>
            <a:off x="6912259" y="4005064"/>
            <a:ext cx="1" cy="594524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/>
          <p:nvPr/>
        </p:nvCxnSpPr>
        <p:spPr>
          <a:xfrm>
            <a:off x="4960371" y="3990864"/>
            <a:ext cx="7673" cy="590264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lyamatábra: Másik feldolgozás 15"/>
          <p:cNvSpPr/>
          <p:nvPr/>
        </p:nvSpPr>
        <p:spPr>
          <a:xfrm>
            <a:off x="2195736" y="3159428"/>
            <a:ext cx="1561245" cy="62961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/>
              <a:t>3 pont</a:t>
            </a:r>
            <a:endParaRPr lang="hu-HU" sz="2000" dirty="0"/>
          </a:p>
        </p:txBody>
      </p:sp>
      <p:sp>
        <p:nvSpPr>
          <p:cNvPr id="18" name="Folyamatábra: Másik feldolgozás 17"/>
          <p:cNvSpPr/>
          <p:nvPr/>
        </p:nvSpPr>
        <p:spPr>
          <a:xfrm>
            <a:off x="4204828" y="3159428"/>
            <a:ext cx="1468917" cy="62961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>
                <a:solidFill>
                  <a:schemeClr val="bg1"/>
                </a:solidFill>
              </a:rPr>
              <a:t>4-7 pont</a:t>
            </a:r>
            <a:endParaRPr lang="hu-HU" sz="2000" dirty="0">
              <a:solidFill>
                <a:schemeClr val="bg1"/>
              </a:solidFill>
            </a:endParaRPr>
          </a:p>
        </p:txBody>
      </p:sp>
      <p:sp>
        <p:nvSpPr>
          <p:cNvPr id="19" name="Folyamatábra: Másik feldolgozás 18"/>
          <p:cNvSpPr/>
          <p:nvPr/>
        </p:nvSpPr>
        <p:spPr>
          <a:xfrm>
            <a:off x="5986013" y="3159428"/>
            <a:ext cx="1492454" cy="62961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>
                <a:solidFill>
                  <a:schemeClr val="bg1"/>
                </a:solidFill>
              </a:rPr>
              <a:t>8-9 pont</a:t>
            </a:r>
            <a:endParaRPr lang="hu-HU" sz="2000" dirty="0">
              <a:solidFill>
                <a:schemeClr val="bg1"/>
              </a:solidFill>
            </a:endParaRPr>
          </a:p>
        </p:txBody>
      </p:sp>
      <p:cxnSp>
        <p:nvCxnSpPr>
          <p:cNvPr id="21" name="Egyenes összekötő nyíllal 20"/>
          <p:cNvCxnSpPr/>
          <p:nvPr/>
        </p:nvCxnSpPr>
        <p:spPr>
          <a:xfrm>
            <a:off x="4860032" y="2314038"/>
            <a:ext cx="0" cy="610906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olyamatábra: Másik feldolgozás 28"/>
          <p:cNvSpPr/>
          <p:nvPr/>
        </p:nvSpPr>
        <p:spPr>
          <a:xfrm>
            <a:off x="2627784" y="4713150"/>
            <a:ext cx="648072" cy="62961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/>
              <a:t>KL1</a:t>
            </a:r>
            <a:endParaRPr lang="hu-HU" sz="2000" dirty="0"/>
          </a:p>
        </p:txBody>
      </p:sp>
      <p:sp>
        <p:nvSpPr>
          <p:cNvPr id="30" name="Folyamatábra: Másik feldolgozás 29"/>
          <p:cNvSpPr/>
          <p:nvPr/>
        </p:nvSpPr>
        <p:spPr>
          <a:xfrm>
            <a:off x="4644008" y="4713150"/>
            <a:ext cx="648072" cy="62961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/>
              <a:t>KL2</a:t>
            </a:r>
            <a:endParaRPr lang="hu-HU" sz="2000" dirty="0"/>
          </a:p>
        </p:txBody>
      </p:sp>
      <p:sp>
        <p:nvSpPr>
          <p:cNvPr id="31" name="Folyamatábra: Másik feldolgozás 30"/>
          <p:cNvSpPr/>
          <p:nvPr/>
        </p:nvSpPr>
        <p:spPr>
          <a:xfrm>
            <a:off x="6588223" y="4743604"/>
            <a:ext cx="648073" cy="62961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/>
              <a:t>KL3</a:t>
            </a:r>
            <a:endParaRPr lang="hu-HU" sz="2000" dirty="0"/>
          </a:p>
        </p:txBody>
      </p:sp>
      <p:sp>
        <p:nvSpPr>
          <p:cNvPr id="42" name="Szövegdoboz 41"/>
          <p:cNvSpPr txBox="1"/>
          <p:nvPr/>
        </p:nvSpPr>
        <p:spPr>
          <a:xfrm>
            <a:off x="323528" y="188640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 err="1" smtClean="0">
                <a:solidFill>
                  <a:srgbClr val="FEF913"/>
                </a:solidFill>
              </a:rPr>
              <a:t>Parakajak</a:t>
            </a:r>
            <a:endParaRPr lang="hu-HU" sz="4000" dirty="0">
              <a:solidFill>
                <a:srgbClr val="FEF9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393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661D5B3C-1E62-4D1C-927E-B2AD45BFF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</p:spPr>
        <p:txBody>
          <a:bodyPr/>
          <a:lstStyle/>
          <a:p>
            <a:r>
              <a:rPr lang="pt-BR" dirty="0" err="1"/>
              <a:t>International</a:t>
            </a:r>
            <a:r>
              <a:rPr lang="pt-BR" dirty="0"/>
              <a:t> </a:t>
            </a:r>
            <a:r>
              <a:rPr lang="pt-BR" dirty="0" err="1"/>
              <a:t>Canoe</a:t>
            </a:r>
            <a:r>
              <a:rPr lang="pt-BR" dirty="0"/>
              <a:t> </a:t>
            </a:r>
            <a:r>
              <a:rPr lang="pt-BR" dirty="0" err="1"/>
              <a:t>Federation</a:t>
            </a:r>
            <a:r>
              <a:rPr lang="pt-BR" dirty="0"/>
              <a:t> - PARACANOE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323528" y="188640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 err="1" smtClean="0">
                <a:solidFill>
                  <a:srgbClr val="FEF913"/>
                </a:solidFill>
              </a:rPr>
              <a:t>Va</a:t>
            </a:r>
            <a:r>
              <a:rPr lang="hu-HU" sz="4000" dirty="0" smtClean="0">
                <a:solidFill>
                  <a:srgbClr val="FEF913"/>
                </a:solidFill>
              </a:rPr>
              <a:t>’a</a:t>
            </a:r>
            <a:endParaRPr lang="hu-HU" sz="4000" dirty="0">
              <a:solidFill>
                <a:srgbClr val="FEF913"/>
              </a:solidFill>
            </a:endParaRPr>
          </a:p>
        </p:txBody>
      </p:sp>
      <p:sp>
        <p:nvSpPr>
          <p:cNvPr id="6" name="Folyamatábra: Másik feldolgozás 5"/>
          <p:cNvSpPr/>
          <p:nvPr/>
        </p:nvSpPr>
        <p:spPr>
          <a:xfrm>
            <a:off x="3347864" y="476672"/>
            <a:ext cx="2304256" cy="6480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Szövegdoboz 6"/>
          <p:cNvSpPr txBox="1"/>
          <p:nvPr/>
        </p:nvSpPr>
        <p:spPr>
          <a:xfrm>
            <a:off x="3491880" y="476672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 smtClean="0">
                <a:solidFill>
                  <a:schemeClr val="bg1"/>
                </a:solidFill>
              </a:rPr>
              <a:t>MIS </a:t>
            </a:r>
          </a:p>
          <a:p>
            <a:pPr algn="ctr"/>
            <a:r>
              <a:rPr lang="hu-HU" sz="1600" b="1" dirty="0" smtClean="0">
                <a:solidFill>
                  <a:schemeClr val="bg1"/>
                </a:solidFill>
              </a:rPr>
              <a:t>(Minimál sérültség)</a:t>
            </a:r>
            <a:endParaRPr lang="hu-HU" sz="1600" b="1" dirty="0">
              <a:solidFill>
                <a:schemeClr val="bg1"/>
              </a:solidFill>
            </a:endParaRPr>
          </a:p>
        </p:txBody>
      </p:sp>
      <p:cxnSp>
        <p:nvCxnSpPr>
          <p:cNvPr id="9" name="Egyenes összekötő nyíllal 8"/>
          <p:cNvCxnSpPr>
            <a:endCxn id="10" idx="0"/>
          </p:cNvCxnSpPr>
          <p:nvPr/>
        </p:nvCxnSpPr>
        <p:spPr>
          <a:xfrm>
            <a:off x="4657294" y="4085741"/>
            <a:ext cx="1789507" cy="351371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/>
          <p:cNvSpPr txBox="1"/>
          <p:nvPr/>
        </p:nvSpPr>
        <p:spPr>
          <a:xfrm>
            <a:off x="5305366" y="4437112"/>
            <a:ext cx="228286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dirty="0" smtClean="0">
                <a:solidFill>
                  <a:schemeClr val="bg1"/>
                </a:solidFill>
              </a:rPr>
              <a:t>Ha nem, </a:t>
            </a:r>
            <a:r>
              <a:rPr lang="hu-HU" sz="1400" dirty="0">
                <a:solidFill>
                  <a:schemeClr val="bg1"/>
                </a:solidFill>
              </a:rPr>
              <a:t>ú</a:t>
            </a:r>
            <a:r>
              <a:rPr lang="hu-HU" sz="1400" dirty="0" smtClean="0">
                <a:solidFill>
                  <a:schemeClr val="bg1"/>
                </a:solidFill>
              </a:rPr>
              <a:t>gy a sportoló nem </a:t>
            </a:r>
          </a:p>
          <a:p>
            <a:r>
              <a:rPr lang="hu-HU" sz="1400" dirty="0" smtClean="0">
                <a:solidFill>
                  <a:schemeClr val="bg1"/>
                </a:solidFill>
              </a:rPr>
              <a:t>klasszifikálható, a vizsgálat </a:t>
            </a:r>
          </a:p>
          <a:p>
            <a:r>
              <a:rPr lang="hu-HU" sz="1400" dirty="0" smtClean="0">
                <a:solidFill>
                  <a:schemeClr val="bg1"/>
                </a:solidFill>
              </a:rPr>
              <a:t>befejeződik. </a:t>
            </a:r>
            <a:endParaRPr lang="hu-HU" sz="1400" dirty="0">
              <a:solidFill>
                <a:schemeClr val="bg1"/>
              </a:solidFill>
            </a:endParaRPr>
          </a:p>
        </p:txBody>
      </p:sp>
      <p:cxnSp>
        <p:nvCxnSpPr>
          <p:cNvPr id="11" name="Egyenes összekötő nyíllal 10"/>
          <p:cNvCxnSpPr/>
          <p:nvPr/>
        </p:nvCxnSpPr>
        <p:spPr>
          <a:xfrm flipH="1">
            <a:off x="2663788" y="4077072"/>
            <a:ext cx="1764195" cy="279562"/>
          </a:xfrm>
          <a:prstGeom prst="straightConnector1">
            <a:avLst/>
          </a:prstGeom>
          <a:ln w="2222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zövegdoboz 11"/>
          <p:cNvSpPr txBox="1"/>
          <p:nvPr/>
        </p:nvSpPr>
        <p:spPr>
          <a:xfrm>
            <a:off x="1691680" y="4365104"/>
            <a:ext cx="19442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bg1"/>
                </a:solidFill>
              </a:rPr>
              <a:t>Ha igen, úgy a specifikus vizsgálatok elvégezhetők</a:t>
            </a:r>
            <a:endParaRPr lang="hu-HU" sz="1400" dirty="0">
              <a:solidFill>
                <a:schemeClr val="bg1"/>
              </a:solidFill>
            </a:endParaRPr>
          </a:p>
        </p:txBody>
      </p:sp>
      <p:cxnSp>
        <p:nvCxnSpPr>
          <p:cNvPr id="15" name="Egyenes összekötő nyíllal 14"/>
          <p:cNvCxnSpPr/>
          <p:nvPr/>
        </p:nvCxnSpPr>
        <p:spPr>
          <a:xfrm flipH="1">
            <a:off x="1691679" y="1268760"/>
            <a:ext cx="2356203" cy="897721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nyíllal 15"/>
          <p:cNvCxnSpPr/>
          <p:nvPr/>
        </p:nvCxnSpPr>
        <p:spPr>
          <a:xfrm>
            <a:off x="4898629" y="1284562"/>
            <a:ext cx="2448272" cy="897721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nyíllal 16"/>
          <p:cNvCxnSpPr/>
          <p:nvPr/>
        </p:nvCxnSpPr>
        <p:spPr>
          <a:xfrm flipH="1">
            <a:off x="4489084" y="1268760"/>
            <a:ext cx="825" cy="897721"/>
          </a:xfrm>
          <a:prstGeom prst="straightConnector1">
            <a:avLst/>
          </a:prstGeom>
          <a:ln w="254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olyamatábra: Másik feldolgozás 17"/>
          <p:cNvSpPr/>
          <p:nvPr/>
        </p:nvSpPr>
        <p:spPr>
          <a:xfrm>
            <a:off x="801437" y="2276872"/>
            <a:ext cx="1780486" cy="143177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200" dirty="0"/>
          </a:p>
        </p:txBody>
      </p:sp>
      <p:sp>
        <p:nvSpPr>
          <p:cNvPr id="19" name="Téglalap 18"/>
          <p:cNvSpPr/>
          <p:nvPr/>
        </p:nvSpPr>
        <p:spPr>
          <a:xfrm>
            <a:off x="971598" y="2623428"/>
            <a:ext cx="144016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solidFill>
                  <a:schemeClr val="bg1"/>
                </a:solidFill>
              </a:rPr>
              <a:t>Minimum 10 pont vesztése egy alsó végtagon</a:t>
            </a:r>
            <a:endParaRPr lang="hu-HU" sz="1400" dirty="0">
              <a:solidFill>
                <a:schemeClr val="bg1"/>
              </a:solidFill>
            </a:endParaRPr>
          </a:p>
        </p:txBody>
      </p:sp>
      <p:sp>
        <p:nvSpPr>
          <p:cNvPr id="20" name="Folyamatábra: Másik feldolgozás 19"/>
          <p:cNvSpPr/>
          <p:nvPr/>
        </p:nvSpPr>
        <p:spPr>
          <a:xfrm>
            <a:off x="3563888" y="2276872"/>
            <a:ext cx="1944216" cy="143177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dirty="0" smtClean="0">
                <a:solidFill>
                  <a:schemeClr val="bg1"/>
                </a:solidFill>
              </a:rPr>
              <a:t>Minimum 11 pont vesztése 2 alsó végtagon</a:t>
            </a:r>
            <a:endParaRPr lang="hu-HU" sz="1400" dirty="0">
              <a:solidFill>
                <a:schemeClr val="bg1"/>
              </a:solidFill>
            </a:endParaRPr>
          </a:p>
        </p:txBody>
      </p:sp>
      <p:sp>
        <p:nvSpPr>
          <p:cNvPr id="21" name="Folyamatábra: Másik feldolgozás 20"/>
          <p:cNvSpPr/>
          <p:nvPr/>
        </p:nvSpPr>
        <p:spPr>
          <a:xfrm>
            <a:off x="6293476" y="2276872"/>
            <a:ext cx="1780486" cy="143177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bg1"/>
                </a:solidFill>
              </a:rPr>
              <a:t>Minimum 7.5 pont vesztése a törzs dinamikus tesztjén és minimum 8 pont vesztése az alsó végtagokon</a:t>
            </a:r>
            <a:endParaRPr lang="hu-HU" sz="1200" dirty="0">
              <a:solidFill>
                <a:schemeClr val="bg1"/>
              </a:solidFill>
            </a:endParaRPr>
          </a:p>
        </p:txBody>
      </p:sp>
      <p:cxnSp>
        <p:nvCxnSpPr>
          <p:cNvPr id="22" name="Egyenes összekötő 21"/>
          <p:cNvCxnSpPr/>
          <p:nvPr/>
        </p:nvCxnSpPr>
        <p:spPr>
          <a:xfrm>
            <a:off x="971598" y="3933056"/>
            <a:ext cx="691277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zövegdoboz 25"/>
          <p:cNvSpPr txBox="1"/>
          <p:nvPr/>
        </p:nvSpPr>
        <p:spPr>
          <a:xfrm>
            <a:off x="899592" y="5445224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A három teszt – alsó végtag, törzs, obszerváció vízen – pontjai alapján történik a kategória kiszámítása </a:t>
            </a:r>
            <a:endParaRPr lang="hu-HU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501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526</Words>
  <Application>Microsoft Office PowerPoint</Application>
  <PresentationFormat>Diavetítés a képernyőre (4:3 oldalarány)</PresentationFormat>
  <Paragraphs>117</Paragraphs>
  <Slides>12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Tema do Office</vt:lpstr>
      <vt:lpstr>Parakajak/kenu klaszzifikációjának folyamata 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Bejek Zoltán</cp:lastModifiedBy>
  <cp:revision>53</cp:revision>
  <dcterms:created xsi:type="dcterms:W3CDTF">2017-10-13T14:42:12Z</dcterms:created>
  <dcterms:modified xsi:type="dcterms:W3CDTF">2020-05-24T21:19:16Z</dcterms:modified>
</cp:coreProperties>
</file>