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3"/>
  </p:notesMasterIdLst>
  <p:sldIdLst>
    <p:sldId id="256" r:id="rId2"/>
    <p:sldId id="287" r:id="rId3"/>
    <p:sldId id="284" r:id="rId4"/>
    <p:sldId id="288" r:id="rId5"/>
    <p:sldId id="262" r:id="rId6"/>
    <p:sldId id="289" r:id="rId7"/>
    <p:sldId id="290" r:id="rId8"/>
    <p:sldId id="292" r:id="rId9"/>
    <p:sldId id="293" r:id="rId10"/>
    <p:sldId id="279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/>
    <p:restoredTop sz="94694"/>
  </p:normalViewPr>
  <p:slideViewPr>
    <p:cSldViewPr>
      <p:cViewPr>
        <p:scale>
          <a:sx n="76" d="100"/>
          <a:sy n="76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96DC7-307A-044D-B51D-188F393D571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631F13FE-C0EA-2346-8CBC-7323DFFB5DE0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200" dirty="0"/>
            <a:t>Sistema de </a:t>
          </a:r>
          <a:r>
            <a:rPr lang="es-ES" sz="1200" dirty="0" err="1" smtClean="0"/>
            <a:t>Clasificação</a:t>
          </a:r>
          <a:r>
            <a:rPr lang="es-ES" sz="1200" dirty="0" smtClean="0"/>
            <a:t> </a:t>
          </a:r>
          <a:r>
            <a:rPr lang="es-ES" sz="1200" dirty="0"/>
            <a:t>Médica</a:t>
          </a:r>
        </a:p>
      </dgm:t>
    </dgm:pt>
    <dgm:pt modelId="{EA67629B-FAC8-2A47-99E9-045E088F1B4F}" type="parTrans" cxnId="{656C468B-EB79-5F4E-B6A6-9DD5B965F2F3}">
      <dgm:prSet/>
      <dgm:spPr/>
      <dgm:t>
        <a:bodyPr/>
        <a:lstStyle/>
        <a:p>
          <a:endParaRPr lang="es-ES" sz="1200"/>
        </a:p>
      </dgm:t>
    </dgm:pt>
    <dgm:pt modelId="{F429FEE0-0EC0-6A4D-8919-AC6FA6070B87}" type="sibTrans" cxnId="{656C468B-EB79-5F4E-B6A6-9DD5B965F2F3}">
      <dgm:prSet/>
      <dgm:spPr/>
      <dgm:t>
        <a:bodyPr/>
        <a:lstStyle/>
        <a:p>
          <a:endParaRPr lang="es-ES" sz="1200"/>
        </a:p>
      </dgm:t>
    </dgm:pt>
    <dgm:pt modelId="{1A508C3C-5D7F-1D47-AEAB-DDCD316A1B9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200" dirty="0"/>
            <a:t>Sistema de </a:t>
          </a:r>
          <a:r>
            <a:rPr lang="es-ES" sz="1200" dirty="0" err="1" smtClean="0"/>
            <a:t>Clasificação</a:t>
          </a:r>
          <a:r>
            <a:rPr lang="es-ES" sz="1200" dirty="0" smtClean="0"/>
            <a:t> </a:t>
          </a:r>
          <a:r>
            <a:rPr lang="es-ES" sz="1200" dirty="0"/>
            <a:t>Funcional</a:t>
          </a:r>
        </a:p>
      </dgm:t>
    </dgm:pt>
    <dgm:pt modelId="{2D6A1401-531B-5941-8743-7E991719AC20}" type="parTrans" cxnId="{E37F5F61-D573-7649-8681-197859C7C74E}">
      <dgm:prSet/>
      <dgm:spPr/>
      <dgm:t>
        <a:bodyPr/>
        <a:lstStyle/>
        <a:p>
          <a:endParaRPr lang="es-ES" sz="1200"/>
        </a:p>
      </dgm:t>
    </dgm:pt>
    <dgm:pt modelId="{F186050F-46A5-5749-BF69-DD37A45927AC}" type="sibTrans" cxnId="{E37F5F61-D573-7649-8681-197859C7C74E}">
      <dgm:prSet/>
      <dgm:spPr/>
      <dgm:t>
        <a:bodyPr/>
        <a:lstStyle/>
        <a:p>
          <a:endParaRPr lang="es-ES" sz="1200"/>
        </a:p>
      </dgm:t>
    </dgm:pt>
    <dgm:pt modelId="{DCDD6FD3-BDBD-444C-A7D7-817CEFECB3A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dirty="0" err="1" smtClean="0"/>
            <a:t>Clasificação</a:t>
          </a:r>
          <a:r>
            <a:rPr lang="es-ES" sz="1200" dirty="0" smtClean="0"/>
            <a:t> </a:t>
          </a:r>
          <a:r>
            <a:rPr lang="es-ES" sz="1200" dirty="0"/>
            <a:t>Basada </a:t>
          </a:r>
          <a:r>
            <a:rPr lang="es-ES" sz="1200" dirty="0" smtClean="0"/>
            <a:t> </a:t>
          </a:r>
          <a:r>
            <a:rPr lang="es-ES" sz="1200" dirty="0" err="1" smtClean="0"/>
            <a:t>em</a:t>
          </a:r>
          <a:r>
            <a:rPr lang="es-ES" sz="1200" dirty="0" smtClean="0"/>
            <a:t> </a:t>
          </a:r>
          <a:r>
            <a:rPr lang="es-ES" sz="1200" dirty="0" err="1" smtClean="0"/>
            <a:t>Evidências</a:t>
          </a:r>
          <a:endParaRPr lang="es-ES" sz="1200" dirty="0"/>
        </a:p>
      </dgm:t>
    </dgm:pt>
    <dgm:pt modelId="{C9548063-E442-BE47-AE84-CF8583FB2DE2}" type="parTrans" cxnId="{E3434BCF-B60B-D846-9AC4-406A6F875C87}">
      <dgm:prSet/>
      <dgm:spPr/>
      <dgm:t>
        <a:bodyPr/>
        <a:lstStyle/>
        <a:p>
          <a:endParaRPr lang="es-ES" sz="1200"/>
        </a:p>
      </dgm:t>
    </dgm:pt>
    <dgm:pt modelId="{3184ABCF-F35F-AE42-8A9C-77A8C2F0237E}" type="sibTrans" cxnId="{E3434BCF-B60B-D846-9AC4-406A6F875C87}">
      <dgm:prSet/>
      <dgm:spPr/>
      <dgm:t>
        <a:bodyPr/>
        <a:lstStyle/>
        <a:p>
          <a:endParaRPr lang="es-ES" sz="1200"/>
        </a:p>
      </dgm:t>
    </dgm:pt>
    <dgm:pt modelId="{3FE4BCC3-7F10-D545-B376-3DC42658B67F}" type="pres">
      <dgm:prSet presAssocID="{B7996DC7-307A-044D-B51D-188F393D5712}" presName="Name0" presStyleCnt="0">
        <dgm:presLayoutVars>
          <dgm:dir/>
          <dgm:resizeHandles val="exact"/>
        </dgm:presLayoutVars>
      </dgm:prSet>
      <dgm:spPr/>
    </dgm:pt>
    <dgm:pt modelId="{F2938531-5DC1-D74A-8A62-EA4A237C1A48}" type="pres">
      <dgm:prSet presAssocID="{631F13FE-C0EA-2346-8CBC-7323DFFB5DE0}" presName="parTxOnly" presStyleLbl="node1" presStyleIdx="0" presStyleCnt="3" custLinFactNeighborX="-19330" custLinFactNeighborY="1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FD77CF-F1D0-2F44-885D-D3DCE477A531}" type="pres">
      <dgm:prSet presAssocID="{F429FEE0-0EC0-6A4D-8919-AC6FA6070B87}" presName="parSpace" presStyleCnt="0"/>
      <dgm:spPr/>
    </dgm:pt>
    <dgm:pt modelId="{B14B379C-50D8-F847-A51F-8CEED4544901}" type="pres">
      <dgm:prSet presAssocID="{1A508C3C-5D7F-1D47-AEAB-DDCD316A1B9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C5635-9D10-BF47-9C56-720244B70F68}" type="pres">
      <dgm:prSet presAssocID="{F186050F-46A5-5749-BF69-DD37A45927AC}" presName="parSpace" presStyleCnt="0"/>
      <dgm:spPr/>
    </dgm:pt>
    <dgm:pt modelId="{624C8FE6-CA34-5448-B9D7-132F4F184D21}" type="pres">
      <dgm:prSet presAssocID="{DCDD6FD3-BDBD-444C-A7D7-817CEFECB3A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7F5F61-D573-7649-8681-197859C7C74E}" srcId="{B7996DC7-307A-044D-B51D-188F393D5712}" destId="{1A508C3C-5D7F-1D47-AEAB-DDCD316A1B9D}" srcOrd="1" destOrd="0" parTransId="{2D6A1401-531B-5941-8743-7E991719AC20}" sibTransId="{F186050F-46A5-5749-BF69-DD37A45927AC}"/>
    <dgm:cxn modelId="{F5F53F15-B1B4-444F-B264-0F982DD80B07}" type="presOf" srcId="{631F13FE-C0EA-2346-8CBC-7323DFFB5DE0}" destId="{F2938531-5DC1-D74A-8A62-EA4A237C1A48}" srcOrd="0" destOrd="0" presId="urn:microsoft.com/office/officeart/2005/8/layout/hChevron3"/>
    <dgm:cxn modelId="{192DED75-723F-5D47-954A-5F9438C00DAB}" type="presOf" srcId="{1A508C3C-5D7F-1D47-AEAB-DDCD316A1B9D}" destId="{B14B379C-50D8-F847-A51F-8CEED4544901}" srcOrd="0" destOrd="0" presId="urn:microsoft.com/office/officeart/2005/8/layout/hChevron3"/>
    <dgm:cxn modelId="{C9D3672F-3939-EA4B-8601-023C64B9D3D7}" type="presOf" srcId="{DCDD6FD3-BDBD-444C-A7D7-817CEFECB3A9}" destId="{624C8FE6-CA34-5448-B9D7-132F4F184D21}" srcOrd="0" destOrd="0" presId="urn:microsoft.com/office/officeart/2005/8/layout/hChevron3"/>
    <dgm:cxn modelId="{3917E4DC-B8C5-1443-A042-EF6140A5C38B}" type="presOf" srcId="{B7996DC7-307A-044D-B51D-188F393D5712}" destId="{3FE4BCC3-7F10-D545-B376-3DC42658B67F}" srcOrd="0" destOrd="0" presId="urn:microsoft.com/office/officeart/2005/8/layout/hChevron3"/>
    <dgm:cxn modelId="{656C468B-EB79-5F4E-B6A6-9DD5B965F2F3}" srcId="{B7996DC7-307A-044D-B51D-188F393D5712}" destId="{631F13FE-C0EA-2346-8CBC-7323DFFB5DE0}" srcOrd="0" destOrd="0" parTransId="{EA67629B-FAC8-2A47-99E9-045E088F1B4F}" sibTransId="{F429FEE0-0EC0-6A4D-8919-AC6FA6070B87}"/>
    <dgm:cxn modelId="{E3434BCF-B60B-D846-9AC4-406A6F875C87}" srcId="{B7996DC7-307A-044D-B51D-188F393D5712}" destId="{DCDD6FD3-BDBD-444C-A7D7-817CEFECB3A9}" srcOrd="2" destOrd="0" parTransId="{C9548063-E442-BE47-AE84-CF8583FB2DE2}" sibTransId="{3184ABCF-F35F-AE42-8A9C-77A8C2F0237E}"/>
    <dgm:cxn modelId="{271308B0-69D5-714E-9104-8F90EE90C2F2}" type="presParOf" srcId="{3FE4BCC3-7F10-D545-B376-3DC42658B67F}" destId="{F2938531-5DC1-D74A-8A62-EA4A237C1A48}" srcOrd="0" destOrd="0" presId="urn:microsoft.com/office/officeart/2005/8/layout/hChevron3"/>
    <dgm:cxn modelId="{4BF3A188-72BC-154E-8367-D8EBA8D12167}" type="presParOf" srcId="{3FE4BCC3-7F10-D545-B376-3DC42658B67F}" destId="{A9FD77CF-F1D0-2F44-885D-D3DCE477A531}" srcOrd="1" destOrd="0" presId="urn:microsoft.com/office/officeart/2005/8/layout/hChevron3"/>
    <dgm:cxn modelId="{F5CE4797-85D2-6943-AB31-28F9DD2CAF5E}" type="presParOf" srcId="{3FE4BCC3-7F10-D545-B376-3DC42658B67F}" destId="{B14B379C-50D8-F847-A51F-8CEED4544901}" srcOrd="2" destOrd="0" presId="urn:microsoft.com/office/officeart/2005/8/layout/hChevron3"/>
    <dgm:cxn modelId="{45C3CA59-99B7-B34A-AE10-2B3880692167}" type="presParOf" srcId="{3FE4BCC3-7F10-D545-B376-3DC42658B67F}" destId="{6F9C5635-9D10-BF47-9C56-720244B70F68}" srcOrd="3" destOrd="0" presId="urn:microsoft.com/office/officeart/2005/8/layout/hChevron3"/>
    <dgm:cxn modelId="{A900F0D3-35B9-114E-876A-59704E7F674B}" type="presParOf" srcId="{3FE4BCC3-7F10-D545-B376-3DC42658B67F}" destId="{624C8FE6-CA34-5448-B9D7-132F4F184D2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38531-5DC1-D74A-8A62-EA4A237C1A48}">
      <dsp:nvSpPr>
        <dsp:cNvPr id="0" name=""/>
        <dsp:cNvSpPr/>
      </dsp:nvSpPr>
      <dsp:spPr>
        <a:xfrm>
          <a:off x="0" y="453293"/>
          <a:ext cx="1545689" cy="6182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Sistema de </a:t>
          </a:r>
          <a:r>
            <a:rPr lang="es-ES" sz="1200" kern="1200" dirty="0" err="1" smtClean="0"/>
            <a:t>Clasificação</a:t>
          </a:r>
          <a:r>
            <a:rPr lang="es-ES" sz="1200" kern="1200" dirty="0" smtClean="0"/>
            <a:t> </a:t>
          </a:r>
          <a:r>
            <a:rPr lang="es-ES" sz="1200" kern="1200" dirty="0"/>
            <a:t>Médica</a:t>
          </a:r>
        </a:p>
      </dsp:txBody>
      <dsp:txXfrm>
        <a:off x="0" y="453293"/>
        <a:ext cx="1391120" cy="618275"/>
      </dsp:txXfrm>
    </dsp:sp>
    <dsp:sp modelId="{B14B379C-50D8-F847-A51F-8CEED4544901}">
      <dsp:nvSpPr>
        <dsp:cNvPr id="0" name=""/>
        <dsp:cNvSpPr/>
      </dsp:nvSpPr>
      <dsp:spPr>
        <a:xfrm>
          <a:off x="1238319" y="452310"/>
          <a:ext cx="1545689" cy="618275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Sistema de </a:t>
          </a:r>
          <a:r>
            <a:rPr lang="es-ES" sz="1200" kern="1200" dirty="0" err="1" smtClean="0"/>
            <a:t>Clasificação</a:t>
          </a:r>
          <a:r>
            <a:rPr lang="es-ES" sz="1200" kern="1200" dirty="0" smtClean="0"/>
            <a:t> </a:t>
          </a:r>
          <a:r>
            <a:rPr lang="es-ES" sz="1200" kern="1200" dirty="0"/>
            <a:t>Funcional</a:t>
          </a:r>
        </a:p>
      </dsp:txBody>
      <dsp:txXfrm>
        <a:off x="1547457" y="452310"/>
        <a:ext cx="927414" cy="618275"/>
      </dsp:txXfrm>
    </dsp:sp>
    <dsp:sp modelId="{624C8FE6-CA34-5448-B9D7-132F4F184D21}">
      <dsp:nvSpPr>
        <dsp:cNvPr id="0" name=""/>
        <dsp:cNvSpPr/>
      </dsp:nvSpPr>
      <dsp:spPr>
        <a:xfrm>
          <a:off x="2474870" y="452310"/>
          <a:ext cx="1545689" cy="618275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Clasificação</a:t>
          </a:r>
          <a:r>
            <a:rPr lang="es-ES" sz="1200" kern="1200" dirty="0" smtClean="0"/>
            <a:t> </a:t>
          </a:r>
          <a:r>
            <a:rPr lang="es-ES" sz="1200" kern="1200" dirty="0"/>
            <a:t>Basada 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em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Evidências</a:t>
          </a:r>
          <a:endParaRPr lang="es-ES" sz="1200" kern="1200" dirty="0"/>
        </a:p>
      </dsp:txBody>
      <dsp:txXfrm>
        <a:off x="2784008" y="452310"/>
        <a:ext cx="927414" cy="61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D743-CC8D-42D8-9F64-278DA30706D1}" type="datetimeFigureOut">
              <a:rPr lang="pt-BR" smtClean="0"/>
              <a:t>17/05/2020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DD59-AA64-4A52-A1CF-D6F350D0B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51830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16881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12929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68851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3974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25993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03458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10656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35952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18307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59131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AE11-8215-4062-9879-B6C155416373}" type="datetime1">
              <a:rPr lang="pt-BR" smtClean="0"/>
              <a:t>17/05/2020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International Canoe Federation - PARACANOE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7434-9AB6-4969-B744-8B6D9D9DC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9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eicf.com/classifi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ralympic.org/classific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mfatimafv12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pc-academ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474" y="2598296"/>
            <a:ext cx="6533052" cy="1242138"/>
          </a:xfrm>
        </p:spPr>
        <p:txBody>
          <a:bodyPr anchor="ctr">
            <a:noAutofit/>
          </a:bodyPr>
          <a:lstStyle/>
          <a:p>
            <a:r>
              <a:rPr lang="es-ES_tradnl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Processo</a:t>
            </a:r>
            <a:r>
              <a:rPr lang="es-ES_tradnl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s-ES_tradnl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Classificação</a:t>
            </a:r>
            <a:r>
              <a:rPr lang="es-ES_tradnl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Funcional</a:t>
            </a:r>
            <a:br>
              <a:rPr lang="es-ES_tradnl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s-ES_tradnl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Atletas </a:t>
            </a:r>
            <a:r>
              <a:rPr lang="es-ES_tradnl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s-ES_tradnl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Paracanoagem</a:t>
            </a:r>
            <a:endParaRPr lang="es-ES_tradnl" sz="36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5290" y="3970051"/>
            <a:ext cx="6843094" cy="9001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_tradnl" sz="1400" dirty="0" smtClean="0">
                <a:solidFill>
                  <a:schemeClr val="bg1">
                    <a:lumMod val="65000"/>
                  </a:schemeClr>
                </a:solidFill>
              </a:rPr>
              <a:t>María </a:t>
            </a:r>
            <a:r>
              <a:rPr lang="es-ES_tradnl" sz="1400" dirty="0">
                <a:solidFill>
                  <a:schemeClr val="bg1">
                    <a:lumMod val="65000"/>
                  </a:schemeClr>
                </a:solidFill>
              </a:rPr>
              <a:t>de Fátima </a:t>
            </a:r>
            <a:r>
              <a:rPr lang="es-ES_tradnl" sz="1400" dirty="0" err="1">
                <a:solidFill>
                  <a:schemeClr val="bg1">
                    <a:lumMod val="65000"/>
                  </a:schemeClr>
                </a:solidFill>
              </a:rPr>
              <a:t>Fernandes</a:t>
            </a:r>
            <a:r>
              <a:rPr lang="es-ES_tradnl" sz="1400" dirty="0">
                <a:solidFill>
                  <a:schemeClr val="bg1">
                    <a:lumMod val="65000"/>
                  </a:schemeClr>
                </a:solidFill>
              </a:rPr>
              <a:t> Vara</a:t>
            </a:r>
            <a:br>
              <a:rPr lang="es-ES_tradnl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s-ES_tradnl" sz="1400" dirty="0" err="1" smtClean="0">
                <a:solidFill>
                  <a:schemeClr val="bg1">
                    <a:lumMod val="65000"/>
                  </a:schemeClr>
                </a:solidFill>
              </a:rPr>
              <a:t>Chefe</a:t>
            </a:r>
            <a:r>
              <a:rPr lang="es-ES_tradnl" sz="14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s-ES_tradnl" sz="1400" dirty="0" err="1" smtClean="0">
                <a:solidFill>
                  <a:schemeClr val="bg1">
                    <a:lumMod val="65000"/>
                  </a:schemeClr>
                </a:solidFill>
              </a:rPr>
              <a:t>Classificação</a:t>
            </a:r>
            <a:r>
              <a:rPr lang="es-ES_tradnl" sz="1400" dirty="0" smtClean="0">
                <a:solidFill>
                  <a:schemeClr val="bg1">
                    <a:lumMod val="65000"/>
                  </a:schemeClr>
                </a:solidFill>
              </a:rPr>
              <a:t> da </a:t>
            </a:r>
            <a:r>
              <a:rPr lang="es-ES_tradnl" sz="1400" dirty="0" err="1" smtClean="0">
                <a:solidFill>
                  <a:schemeClr val="bg1">
                    <a:lumMod val="65000"/>
                  </a:schemeClr>
                </a:solidFill>
              </a:rPr>
              <a:t>Federação</a:t>
            </a:r>
            <a:r>
              <a:rPr lang="es-ES_tradnl" sz="1400" dirty="0" smtClean="0">
                <a:solidFill>
                  <a:schemeClr val="bg1">
                    <a:lumMod val="65000"/>
                  </a:schemeClr>
                </a:solidFill>
              </a:rPr>
              <a:t> Internacional de </a:t>
            </a:r>
            <a:r>
              <a:rPr lang="es-ES_tradnl" sz="1400" dirty="0" err="1" smtClean="0">
                <a:solidFill>
                  <a:schemeClr val="bg1">
                    <a:lumMod val="65000"/>
                  </a:schemeClr>
                </a:solidFill>
              </a:rPr>
              <a:t>Canoagem</a:t>
            </a:r>
            <a:r>
              <a:rPr lang="es-ES_tradnl" sz="1400" dirty="0" smtClean="0">
                <a:solidFill>
                  <a:schemeClr val="bg1">
                    <a:lumMod val="65000"/>
                  </a:schemeClr>
                </a:solidFill>
              </a:rPr>
              <a:t> (ICF)</a:t>
            </a:r>
            <a:endParaRPr lang="es-ES_tradn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6327B4-E42B-4467-8994-A6401287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814"/>
            <a:ext cx="2370580" cy="129990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="" xmlns:a16="http://schemas.microsoft.com/office/drawing/2014/main" id="{B986403F-4989-C24A-8954-140BA06CBEAD}"/>
              </a:ext>
            </a:extLst>
          </p:cNvPr>
          <p:cNvSpPr txBox="1">
            <a:spLocks/>
          </p:cNvSpPr>
          <p:nvPr/>
        </p:nvSpPr>
        <p:spPr>
          <a:xfrm>
            <a:off x="2843808" y="4005064"/>
            <a:ext cx="3456384" cy="9392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es-ES_tradnl" sz="675" i="1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95736" y="5589240"/>
            <a:ext cx="6843094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s-ES_tradn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86403F-4989-C24A-8954-140BA06CBEAD}"/>
              </a:ext>
            </a:extLst>
          </p:cNvPr>
          <p:cNvSpPr txBox="1">
            <a:spLocks/>
          </p:cNvSpPr>
          <p:nvPr/>
        </p:nvSpPr>
        <p:spPr>
          <a:xfrm>
            <a:off x="5687616" y="5463226"/>
            <a:ext cx="3456384" cy="11521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es-ES_tradnl" sz="1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s-ES_tradnl" sz="1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Tradução</a:t>
            </a:r>
            <a:r>
              <a:rPr lang="es-ES_tradnl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das </a:t>
            </a:r>
            <a:r>
              <a:rPr lang="es-ES_tradnl" sz="1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versões</a:t>
            </a:r>
            <a:r>
              <a:rPr lang="es-ES_tradnl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_tradnl" sz="1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Inglês</a:t>
            </a:r>
            <a:r>
              <a:rPr lang="es-ES_tradnl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María de Fátima </a:t>
            </a:r>
            <a:r>
              <a:rPr lang="es-ES_tradnl" sz="1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Fernandes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1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Vara, ICF </a:t>
            </a:r>
            <a:r>
              <a:rPr lang="es-ES_tradnl" sz="1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HoC</a:t>
            </a:r>
            <a:endParaRPr lang="es-ES_tradnl" sz="1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1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Espanhol</a:t>
            </a:r>
            <a:r>
              <a:rPr lang="es-ES_tradnl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- Raúl 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Smith </a:t>
            </a:r>
            <a:r>
              <a:rPr lang="es-ES_tradnl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Plaza, 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Médico Fisiatra, Especialista en Medicina </a:t>
            </a:r>
            <a:r>
              <a:rPr lang="es-ES_tradnl" sz="1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Deportiva; Master 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Medicina y Ciencias del Deporte</a:t>
            </a:r>
          </a:p>
        </p:txBody>
      </p:sp>
    </p:spTree>
    <p:extLst>
      <p:ext uri="{BB962C8B-B14F-4D97-AF65-F5344CB8AC3E}">
        <p14:creationId xmlns:p14="http://schemas.microsoft.com/office/powerpoint/2010/main" val="263553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51820" y="1106742"/>
            <a:ext cx="41584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3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26413" r="66901" b="28151"/>
          <a:stretch/>
        </p:blipFill>
        <p:spPr bwMode="auto">
          <a:xfrm>
            <a:off x="395536" y="1961065"/>
            <a:ext cx="2556284" cy="307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00B037B-8D9D-D04F-A60E-B6F07FCB4C77}"/>
              </a:ext>
            </a:extLst>
          </p:cNvPr>
          <p:cNvSpPr/>
          <p:nvPr/>
        </p:nvSpPr>
        <p:spPr>
          <a:xfrm>
            <a:off x="2987694" y="2252918"/>
            <a:ext cx="61206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Todas </a:t>
            </a:r>
            <a:r>
              <a:rPr lang="es-CL" sz="2000" dirty="0" smtClean="0"/>
              <a:t>as </a:t>
            </a:r>
            <a:r>
              <a:rPr lang="es-CL" sz="2000" dirty="0" err="1" smtClean="0"/>
              <a:t>regras</a:t>
            </a:r>
            <a:r>
              <a:rPr lang="es-CL" sz="2000" dirty="0" smtClean="0"/>
              <a:t> </a:t>
            </a:r>
            <a:r>
              <a:rPr lang="es-CL" sz="2000" dirty="0" err="1" smtClean="0"/>
              <a:t>podem</a:t>
            </a:r>
            <a:r>
              <a:rPr lang="es-CL" sz="2000" dirty="0" smtClean="0"/>
              <a:t> </a:t>
            </a:r>
            <a:r>
              <a:rPr lang="es-CL" sz="2000" dirty="0" smtClean="0"/>
              <a:t>ser encontradas </a:t>
            </a:r>
            <a:r>
              <a:rPr lang="es-CL" sz="2000" dirty="0" err="1" smtClean="0"/>
              <a:t>em</a:t>
            </a:r>
            <a:r>
              <a:rPr lang="es-CL" sz="2000" dirty="0" smtClean="0"/>
              <a:t>:</a:t>
            </a:r>
            <a:endParaRPr lang="es-CL" sz="2000" dirty="0"/>
          </a:p>
          <a:p>
            <a:endParaRPr lang="es-CL" sz="1600" dirty="0"/>
          </a:p>
          <a:p>
            <a:r>
              <a:rPr lang="es-CL" sz="1600" dirty="0" err="1" smtClean="0"/>
              <a:t>Federação</a:t>
            </a:r>
            <a:r>
              <a:rPr lang="es-CL" sz="1600" dirty="0" smtClean="0"/>
              <a:t> Internacional de </a:t>
            </a:r>
            <a:r>
              <a:rPr lang="es-CL" sz="1600" dirty="0" err="1" smtClean="0"/>
              <a:t>Canoagem</a:t>
            </a:r>
            <a:r>
              <a:rPr lang="es-CL" sz="1600" dirty="0" smtClean="0"/>
              <a:t> – </a:t>
            </a:r>
            <a:r>
              <a:rPr lang="es-CL" sz="1600" dirty="0" err="1" smtClean="0"/>
              <a:t>Classificação</a:t>
            </a:r>
            <a:r>
              <a:rPr lang="es-CL" sz="1600" dirty="0" smtClean="0"/>
              <a:t> da </a:t>
            </a:r>
            <a:r>
              <a:rPr lang="es-CL" sz="1600" dirty="0" err="1" smtClean="0"/>
              <a:t>Paracanoagem</a:t>
            </a:r>
            <a:endParaRPr lang="es-CL" sz="1600" dirty="0"/>
          </a:p>
          <a:p>
            <a:r>
              <a:rPr lang="es-CL" sz="1600" dirty="0">
                <a:hlinkClick r:id="rId3"/>
              </a:rPr>
              <a:t>www.canoeicf.com/classification</a:t>
            </a:r>
            <a:r>
              <a:rPr lang="es-CL" sz="1600" dirty="0"/>
              <a:t> </a:t>
            </a:r>
          </a:p>
          <a:p>
            <a:endParaRPr lang="es-CL" sz="1600" dirty="0"/>
          </a:p>
          <a:p>
            <a:r>
              <a:rPr lang="es-CL" sz="1600" dirty="0" err="1" smtClean="0"/>
              <a:t>Comitê</a:t>
            </a:r>
            <a:r>
              <a:rPr lang="es-CL" sz="1600" dirty="0" smtClean="0"/>
              <a:t> </a:t>
            </a:r>
            <a:r>
              <a:rPr lang="es-CL" sz="1600" dirty="0"/>
              <a:t>Paralímpico Internacional - </a:t>
            </a:r>
            <a:r>
              <a:rPr lang="es-CL" sz="1600" dirty="0" err="1" smtClean="0"/>
              <a:t>Classificação</a:t>
            </a:r>
            <a:endParaRPr lang="es-CL" sz="1600" dirty="0"/>
          </a:p>
          <a:p>
            <a:r>
              <a:rPr lang="es-CL" sz="1600" dirty="0">
                <a:hlinkClick r:id="rId4"/>
              </a:rPr>
              <a:t>www.paralympic.org/classification</a:t>
            </a:r>
            <a:r>
              <a:rPr lang="es-CL" sz="1600" dirty="0"/>
              <a:t> </a:t>
            </a:r>
          </a:p>
          <a:p>
            <a:endParaRPr lang="es-CL" sz="1600" dirty="0"/>
          </a:p>
          <a:p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</a:rPr>
              <a:t>IPC </a:t>
            </a:r>
            <a:r>
              <a:rPr lang="es-CL" sz="1600" dirty="0">
                <a:solidFill>
                  <a:schemeClr val="accent5">
                    <a:lumMod val="75000"/>
                  </a:schemeClr>
                </a:solidFill>
              </a:rPr>
              <a:t>International Standard for Classiffer Personnel and Training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="" xmlns:a16="http://schemas.microsoft.com/office/drawing/2014/main" id="{8AE6172E-6AB5-9840-8EFC-B2B43644645F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7886700" cy="8640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Onde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encontrar </a:t>
            </a:r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mais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informações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s-ES_tradnl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9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6170" y="2924944"/>
            <a:ext cx="5931659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err="1" smtClean="0">
                <a:solidFill>
                  <a:schemeClr val="tx2">
                    <a:lumMod val="75000"/>
                  </a:schemeClr>
                </a:solidFill>
              </a:rPr>
              <a:t>Muito</a:t>
            </a:r>
            <a:r>
              <a:rPr lang="es-ES_tradnl" sz="6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6000" dirty="0" err="1" smtClean="0">
                <a:solidFill>
                  <a:schemeClr val="tx2">
                    <a:lumMod val="75000"/>
                  </a:schemeClr>
                </a:solidFill>
              </a:rPr>
              <a:t>obrigada</a:t>
            </a:r>
            <a:r>
              <a:rPr lang="es-ES_tradnl" sz="60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s-ES_tradnl" sz="6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350" dirty="0"/>
          </a:p>
          <a:p>
            <a:pPr algn="ctr"/>
            <a:r>
              <a:rPr lang="es-ES_tradnl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Maria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Fátima </a:t>
            </a:r>
            <a:r>
              <a:rPr lang="es-ES_tradn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Fernandes</a:t>
            </a:r>
            <a:r>
              <a:rPr lang="es-ES_trad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Vara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400" dirty="0">
                <a:hlinkClick r:id="rId2"/>
              </a:rPr>
              <a:t>mfatimafv12@gmail.com</a:t>
            </a:r>
            <a:endParaRPr lang="en-US" sz="1400" dirty="0"/>
          </a:p>
          <a:p>
            <a:endParaRPr lang="en-US" sz="1350" dirty="0"/>
          </a:p>
          <a:p>
            <a:endParaRPr lang="pt-BR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7CC95D0-D0C0-40E6-A731-5B4075E4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752DC-7CCA-4CCE-8AF7-5BEBAF74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69"/>
            <a:ext cx="3877064" cy="21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E41E570-7CB3-D448-A47E-2A42BD4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864096"/>
          </a:xfrm>
        </p:spPr>
        <p:txBody>
          <a:bodyPr>
            <a:normAutofit/>
          </a:bodyPr>
          <a:lstStyle/>
          <a:p>
            <a:r>
              <a:rPr lang="es-ES_tradnl" sz="4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Contexto Histórico</a:t>
            </a:r>
          </a:p>
        </p:txBody>
      </p:sp>
      <p:pic>
        <p:nvPicPr>
          <p:cNvPr id="4" name="Imagen 3" descr="http://www.ipc-academy.org/images/courses/47/movement-slide.jpg">
            <a:extLst>
              <a:ext uri="{FF2B5EF4-FFF2-40B4-BE49-F238E27FC236}">
                <a16:creationId xmlns="" xmlns:a16="http://schemas.microsoft.com/office/drawing/2014/main" id="{95BADDA9-F15A-2247-8C3F-099B0C860B26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/>
          <a:stretch/>
        </p:blipFill>
        <p:spPr bwMode="auto">
          <a:xfrm>
            <a:off x="5200348" y="1985891"/>
            <a:ext cx="3770806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1CC2CD6-9878-D84E-9D7B-EDF9E42FBA81}"/>
              </a:ext>
            </a:extLst>
          </p:cNvPr>
          <p:cNvSpPr/>
          <p:nvPr/>
        </p:nvSpPr>
        <p:spPr>
          <a:xfrm>
            <a:off x="0" y="6519446"/>
            <a:ext cx="4448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Joan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Scruton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(1998) “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Stoke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Mandeville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Road to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Paralympics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”.</a:t>
            </a:r>
          </a:p>
          <a:p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WHO. International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Classification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Functioning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Disability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Health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Geneva, </a:t>
            </a:r>
            <a:r>
              <a:rPr lang="es-E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Switzerland</a:t>
            </a:r>
            <a:r>
              <a:rPr lang="es-E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WHO (2001)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83D0BA05-0DFB-3B4C-B1F2-2700D90DE470}"/>
              </a:ext>
            </a:extLst>
          </p:cNvPr>
          <p:cNvSpPr txBox="1">
            <a:spLocks/>
          </p:cNvSpPr>
          <p:nvPr/>
        </p:nvSpPr>
        <p:spPr>
          <a:xfrm>
            <a:off x="251521" y="1484784"/>
            <a:ext cx="5472607" cy="3051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Dr. Ludwig </a:t>
            </a:r>
            <a:r>
              <a:rPr lang="es-ES_tradnl" sz="1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Guttmann</a:t>
            </a:r>
            <a:r>
              <a:rPr lang="es-ES_tradnl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s-ES_tradnl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esporte</a:t>
            </a:r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Paralímpico </a:t>
            </a:r>
            <a:r>
              <a:rPr lang="es-ES_tradn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como </a:t>
            </a:r>
            <a:r>
              <a:rPr lang="es-ES_tradnl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uma</a:t>
            </a:r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extensão</a:t>
            </a:r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do </a:t>
            </a:r>
            <a:r>
              <a:rPr lang="es-ES_tradnl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processo</a:t>
            </a:r>
            <a:r>
              <a:rPr lang="es-ES_tradnl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_tradn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</a:t>
            </a:r>
            <a:r>
              <a:rPr lang="es-ES_tradnl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reabilitacão</a:t>
            </a:r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s-CL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ES_tradnl" sz="2000" dirty="0">
              <a:solidFill>
                <a:srgbClr val="10253F"/>
              </a:solidFill>
              <a:latin typeface="+mj-lt"/>
            </a:endParaRPr>
          </a:p>
          <a:p>
            <a:r>
              <a:rPr lang="es-ES_tradnl" sz="2000" dirty="0" err="1">
                <a:solidFill>
                  <a:srgbClr val="404040"/>
                </a:solidFill>
                <a:latin typeface="+mj-lt"/>
              </a:rPr>
              <a:t>Netball</a:t>
            </a:r>
            <a:r>
              <a:rPr lang="es-ES_tradnl" sz="2000" dirty="0">
                <a:solidFill>
                  <a:srgbClr val="404040"/>
                </a:solidFill>
                <a:latin typeface="+mj-lt"/>
              </a:rPr>
              <a:t> (1955)</a:t>
            </a:r>
          </a:p>
          <a:p>
            <a:pPr lvl="1"/>
            <a:r>
              <a:rPr lang="es-ES_tradnl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Sistema de </a:t>
            </a:r>
            <a:r>
              <a:rPr lang="es-ES_tradnl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Classificacão</a:t>
            </a:r>
            <a:r>
              <a:rPr lang="es-ES_tradnl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 Diagnóstico Médico</a:t>
            </a:r>
            <a:endParaRPr lang="es-CL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Participantes: Lesionados 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medulares</a:t>
            </a:r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" name="Imagen 9" descr="_62719053_spokemandevillenetvall_getty.jpg">
            <a:extLst>
              <a:ext uri="{FF2B5EF4-FFF2-40B4-BE49-F238E27FC236}">
                <a16:creationId xmlns="" xmlns:a16="http://schemas.microsoft.com/office/drawing/2014/main" id="{5E47BFAE-E1EB-E74F-B8F8-D86F017D4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4" y="3895165"/>
            <a:ext cx="2664296" cy="1722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7509B2A4-5237-124D-AFA8-553046E51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043076"/>
              </p:ext>
            </p:extLst>
          </p:nvPr>
        </p:nvGraphicFramePr>
        <p:xfrm>
          <a:off x="5121672" y="3874678"/>
          <a:ext cx="4022328" cy="152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924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E41E570-7CB3-D448-A47E-2A42BD4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864096"/>
          </a:xfrm>
        </p:spPr>
        <p:txBody>
          <a:bodyPr>
            <a:normAutofit/>
          </a:bodyPr>
          <a:lstStyle/>
          <a:p>
            <a:pPr algn="just"/>
            <a:r>
              <a:rPr lang="es-ES_tradnl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Programa de </a:t>
            </a:r>
            <a:r>
              <a:rPr lang="es-ES_tradnl" sz="40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Educação</a:t>
            </a:r>
            <a:r>
              <a:rPr lang="es-ES_tradnl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online</a:t>
            </a:r>
            <a:endParaRPr lang="es-ES_tradnl" sz="4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C7A9F97-00D6-6842-833F-1346FFC15B0A}"/>
              </a:ext>
            </a:extLst>
          </p:cNvPr>
          <p:cNvSpPr txBox="1"/>
          <p:nvPr/>
        </p:nvSpPr>
        <p:spPr>
          <a:xfrm>
            <a:off x="4194870" y="1700808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programa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Educação online do IPC "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aberto a todos aqueles que desejam aprender mais sobre o IPC,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Movimento Paralímpico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classificação.</a:t>
            </a:r>
          </a:p>
          <a:p>
            <a:pPr algn="just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 para atletas, treinadores, técnicos, gestores esportivos, equipe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saúde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simplesmente alguém que busca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Movimento Paralímpico.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025A8D-2EE9-3F4E-87C0-EF8EBA5B160E}"/>
              </a:ext>
            </a:extLst>
          </p:cNvPr>
          <p:cNvSpPr txBox="1"/>
          <p:nvPr/>
        </p:nvSpPr>
        <p:spPr>
          <a:xfrm>
            <a:off x="539552" y="2971047"/>
            <a:ext cx="307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hlinkClick r:id="rId2"/>
              </a:rPr>
              <a:t>https://www.ipc-academy.org/</a:t>
            </a:r>
            <a:endParaRPr lang="es-CL" dirty="0"/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9D26B83B-8D70-BF41-888E-887AB8A8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3" y="1700808"/>
            <a:ext cx="3112086" cy="1270239"/>
          </a:xfrm>
          <a:prstGeom prst="rect">
            <a:avLst/>
          </a:prstGeom>
        </p:spPr>
      </p:pic>
      <p:pic>
        <p:nvPicPr>
          <p:cNvPr id="11" name="Imagen 10" descr="Captura de pantalla de un celular en la mano&#10;&#10;Descripción generada automáticamente">
            <a:extLst>
              <a:ext uri="{FF2B5EF4-FFF2-40B4-BE49-F238E27FC236}">
                <a16:creationId xmlns="" xmlns:a16="http://schemas.microsoft.com/office/drawing/2014/main" id="{35E77096-82FA-D04F-87EC-EA2270EF9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5" y="4437112"/>
            <a:ext cx="763684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E41E570-7CB3-D448-A47E-2A42BD4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08912" cy="864096"/>
          </a:xfrm>
        </p:spPr>
        <p:txBody>
          <a:bodyPr>
            <a:noAutofit/>
          </a:bodyPr>
          <a:lstStyle/>
          <a:p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Processo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Clasificação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Esporte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Paralímpico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3564FC78-CD4E-0B4A-9BD3-E1EEF1764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85" y="1556792"/>
            <a:ext cx="5716091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Comprometimentos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elegíveis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IPC</a:t>
            </a:r>
            <a:endParaRPr lang="es-ES_trad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_tradnl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Diminuição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força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muscular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Diminuição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amplitude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movimento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Deficiência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membros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Diferença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comprimento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membros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Baixa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estatura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Hipertonia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Ataxia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Atetose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Deficiência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visual</a:t>
            </a: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Deficiência</a:t>
            </a:r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intelectual</a:t>
            </a:r>
          </a:p>
        </p:txBody>
      </p:sp>
      <p:sp>
        <p:nvSpPr>
          <p:cNvPr id="4" name="Texto explicativo em seta para a direita 4">
            <a:extLst>
              <a:ext uri="{FF2B5EF4-FFF2-40B4-BE49-F238E27FC236}">
                <a16:creationId xmlns="" xmlns:a16="http://schemas.microsoft.com/office/drawing/2014/main" id="{72E4EDCA-E917-8E44-9EC4-45C98D4234B2}"/>
              </a:ext>
            </a:extLst>
          </p:cNvPr>
          <p:cNvSpPr/>
          <p:nvPr/>
        </p:nvSpPr>
        <p:spPr>
          <a:xfrm>
            <a:off x="440085" y="2060848"/>
            <a:ext cx="5914113" cy="10081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129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="" xmlns:a16="http://schemas.microsoft.com/office/drawing/2014/main" id="{493C143C-0F2D-6347-BFA3-2C3627B450A2}"/>
              </a:ext>
            </a:extLst>
          </p:cNvPr>
          <p:cNvSpPr/>
          <p:nvPr/>
        </p:nvSpPr>
        <p:spPr>
          <a:xfrm>
            <a:off x="6609468" y="1580333"/>
            <a:ext cx="2115691" cy="19691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6">
            <a:extLst>
              <a:ext uri="{FF2B5EF4-FFF2-40B4-BE49-F238E27FC236}">
                <a16:creationId xmlns="" xmlns:a16="http://schemas.microsoft.com/office/drawing/2014/main" id="{C89A0BA1-4279-8141-A82E-04F7164E9E26}"/>
              </a:ext>
            </a:extLst>
          </p:cNvPr>
          <p:cNvSpPr txBox="1"/>
          <p:nvPr/>
        </p:nvSpPr>
        <p:spPr>
          <a:xfrm>
            <a:off x="6673071" y="1903184"/>
            <a:ext cx="2030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i="1" dirty="0" err="1" smtClean="0">
                <a:solidFill>
                  <a:schemeClr val="tx2">
                    <a:lumMod val="75000"/>
                  </a:schemeClr>
                </a:solidFill>
              </a:rPr>
              <a:t>Comprometimentos</a:t>
            </a:r>
            <a:r>
              <a:rPr lang="es-ES_tradnl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1600" b="1" i="1" dirty="0" err="1" smtClean="0">
                <a:solidFill>
                  <a:schemeClr val="tx2">
                    <a:lumMod val="75000"/>
                  </a:schemeClr>
                </a:solidFill>
              </a:rPr>
              <a:t>elegíveis</a:t>
            </a:r>
            <a:r>
              <a:rPr lang="es-ES_tradnl" sz="1600" b="1" i="1" dirty="0" smtClean="0">
                <a:solidFill>
                  <a:schemeClr val="tx2">
                    <a:lumMod val="75000"/>
                  </a:schemeClr>
                </a:solidFill>
              </a:rPr>
              <a:t> na </a:t>
            </a:r>
            <a:r>
              <a:rPr lang="es-ES_tradnl" sz="1600" b="1" i="1" dirty="0" err="1" smtClean="0">
                <a:solidFill>
                  <a:schemeClr val="tx2">
                    <a:lumMod val="75000"/>
                  </a:schemeClr>
                </a:solidFill>
              </a:rPr>
              <a:t>Paracanoagem</a:t>
            </a:r>
            <a:endParaRPr lang="es-ES_tradnl" sz="1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ES_tradnl" sz="1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_tradnl" sz="1600" b="1" i="1" dirty="0" smtClean="0">
                <a:solidFill>
                  <a:schemeClr val="tx2">
                    <a:lumMod val="75000"/>
                  </a:schemeClr>
                </a:solidFill>
              </a:rPr>
              <a:t>(tronco e </a:t>
            </a:r>
            <a:r>
              <a:rPr lang="es-ES_tradnl" sz="1600" b="1" i="1" dirty="0" err="1" smtClean="0">
                <a:solidFill>
                  <a:schemeClr val="tx2">
                    <a:lumMod val="75000"/>
                  </a:schemeClr>
                </a:solidFill>
              </a:rPr>
              <a:t>membros</a:t>
            </a:r>
            <a:r>
              <a:rPr lang="es-ES_tradnl" sz="1600" b="1" i="1" dirty="0" smtClean="0">
                <a:solidFill>
                  <a:schemeClr val="tx2">
                    <a:lumMod val="75000"/>
                  </a:schemeClr>
                </a:solidFill>
              </a:rPr>
              <a:t> inferiores)</a:t>
            </a:r>
            <a:endParaRPr lang="es-ES_tradnl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8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="" xmlns:a16="http://schemas.microsoft.com/office/drawing/2014/main" id="{CBBEE3CE-9C49-D647-9AAC-F718015758FE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7886700" cy="8640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Processo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Clasificação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na </a:t>
            </a:r>
            <a:r>
              <a:rPr lang="es-ES_tradnl" sz="32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Paracanoagem</a:t>
            </a:r>
            <a:endParaRPr lang="es-ES_tradnl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831C56C-3CC5-3B43-BADD-8C234BB08ED1}"/>
              </a:ext>
            </a:extLst>
          </p:cNvPr>
          <p:cNvSpPr txBox="1"/>
          <p:nvPr/>
        </p:nvSpPr>
        <p:spPr>
          <a:xfrm>
            <a:off x="1568127" y="1633255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Análise </a:t>
            </a:r>
            <a:r>
              <a:rPr lang="pt-BR" sz="1600" dirty="0" smtClean="0"/>
              <a:t>das evidências </a:t>
            </a:r>
            <a:r>
              <a:rPr lang="pt-BR" sz="1600" dirty="0"/>
              <a:t>para </a:t>
            </a:r>
            <a:r>
              <a:rPr lang="pt-BR" sz="1600" dirty="0" smtClean="0"/>
              <a:t>qualquer </a:t>
            </a:r>
            <a:r>
              <a:rPr lang="pt-BR" sz="1600" dirty="0" smtClean="0"/>
              <a:t>um </a:t>
            </a:r>
            <a:r>
              <a:rPr lang="pt-BR" sz="1600" dirty="0"/>
              <a:t>(ou </a:t>
            </a:r>
            <a:r>
              <a:rPr lang="pt-BR" sz="1600" dirty="0" smtClean="0"/>
              <a:t>mais de um) dos </a:t>
            </a:r>
            <a:r>
              <a:rPr lang="pt-BR" sz="1600" dirty="0"/>
              <a:t>3 </a:t>
            </a:r>
            <a:r>
              <a:rPr lang="pt-BR" sz="1600" dirty="0" smtClean="0"/>
              <a:t>tipos de comprometimentos elegíveis.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Diminuição </a:t>
            </a:r>
            <a:r>
              <a:rPr lang="pt-BR" sz="1600" dirty="0"/>
              <a:t>da força </a:t>
            </a:r>
            <a:r>
              <a:rPr lang="pt-BR" sz="1600" dirty="0" smtClean="0"/>
              <a:t>muscular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Diminuição </a:t>
            </a:r>
            <a:r>
              <a:rPr lang="pt-BR" sz="1600" dirty="0" smtClean="0"/>
              <a:t>da ADM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Deficiência de membros</a:t>
            </a:r>
            <a:endParaRPr lang="es-CL" sz="1600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39341AA-31B6-6F4F-8A51-ADDA3E4C9CA6}"/>
              </a:ext>
            </a:extLst>
          </p:cNvPr>
          <p:cNvSpPr txBox="1"/>
          <p:nvPr/>
        </p:nvSpPr>
        <p:spPr>
          <a:xfrm>
            <a:off x="1567592" y="3651478"/>
            <a:ext cx="686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Avaliação funcional </a:t>
            </a:r>
            <a:r>
              <a:rPr lang="pt-BR" dirty="0"/>
              <a:t>para confirmar os critérios mínimos de elegibilidade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68EDE45-01F3-7042-847A-5BCD5DB572EC}"/>
              </a:ext>
            </a:extLst>
          </p:cNvPr>
          <p:cNvSpPr txBox="1"/>
          <p:nvPr/>
        </p:nvSpPr>
        <p:spPr>
          <a:xfrm>
            <a:off x="1567592" y="5191040"/>
            <a:ext cx="583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3 baterias de teste </a:t>
            </a:r>
            <a:r>
              <a:rPr lang="pt-BR" sz="1600" dirty="0" smtClean="0"/>
              <a:t>(para cada barco testes específicos  ). </a:t>
            </a:r>
            <a:r>
              <a:rPr lang="pt-BR" sz="1600" dirty="0"/>
              <a:t>De acordo com os resultados, o atleta será </a:t>
            </a:r>
            <a:r>
              <a:rPr lang="pt-BR" sz="1600" dirty="0" smtClean="0"/>
              <a:t>alocado em </a:t>
            </a:r>
            <a:r>
              <a:rPr lang="pt-BR" sz="1600" dirty="0"/>
              <a:t>uma classe.</a:t>
            </a:r>
            <a:endParaRPr lang="es-CL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1D51ED5-2ADF-E74A-949D-300FA14A7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3" r="65243"/>
          <a:stretch/>
        </p:blipFill>
        <p:spPr>
          <a:xfrm>
            <a:off x="336338" y="1494689"/>
            <a:ext cx="1064840" cy="14087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4AFE066-6C7B-594B-8ACB-7340CFF8E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17" r="35159"/>
          <a:stretch/>
        </p:blipFill>
        <p:spPr>
          <a:xfrm>
            <a:off x="364702" y="3155504"/>
            <a:ext cx="1008112" cy="14087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5702DC2-F404-F340-A1E9-A5EC438CB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990" t="5735" r="4341"/>
          <a:stretch/>
        </p:blipFill>
        <p:spPr>
          <a:xfrm>
            <a:off x="328698" y="4870496"/>
            <a:ext cx="1080120" cy="13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1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E41E570-7CB3-D448-A47E-2A42BD4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864096"/>
          </a:xfrm>
        </p:spPr>
        <p:txBody>
          <a:bodyPr>
            <a:normAutofit/>
          </a:bodyPr>
          <a:lstStyle/>
          <a:p>
            <a:r>
              <a:rPr lang="es-ES_tradnl" sz="4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Kayak</a:t>
            </a:r>
          </a:p>
        </p:txBody>
      </p:sp>
      <p:pic>
        <p:nvPicPr>
          <p:cNvPr id="8" name="Imagen 7" descr="Imagen que contiene reloj&#10;&#10;Descripción generada automáticamente">
            <a:extLst>
              <a:ext uri="{FF2B5EF4-FFF2-40B4-BE49-F238E27FC236}">
                <a16:creationId xmlns="" xmlns:a16="http://schemas.microsoft.com/office/drawing/2014/main" id="{FEF78998-9C81-7743-A6BE-6FA1AB09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9" y="1124744"/>
            <a:ext cx="7981982" cy="50825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6734442-70C8-6049-8434-10CBF0C08FA6}"/>
              </a:ext>
            </a:extLst>
          </p:cNvPr>
          <p:cNvSpPr txBox="1"/>
          <p:nvPr/>
        </p:nvSpPr>
        <p:spPr>
          <a:xfrm>
            <a:off x="2484466" y="3275111"/>
            <a:ext cx="4938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50000"/>
                  </a:schemeClr>
                </a:solidFill>
              </a:rPr>
              <a:t>Para cada bateria, haverá uma pontuação que indicará um grupo.</a:t>
            </a:r>
            <a:endParaRPr lang="es-ES_tradnl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0EC0484-8FDD-DD40-94EA-FDF7275F9E03}"/>
              </a:ext>
            </a:extLst>
          </p:cNvPr>
          <p:cNvSpPr txBox="1"/>
          <p:nvPr/>
        </p:nvSpPr>
        <p:spPr>
          <a:xfrm>
            <a:off x="3131840" y="1268760"/>
            <a:ext cx="26642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Critérios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>
                <a:solidFill>
                  <a:schemeClr val="bg1"/>
                </a:solidFill>
              </a:rPr>
              <a:t>Mínimos </a:t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chemeClr val="bg1"/>
                </a:solidFill>
              </a:rPr>
              <a:t>de </a:t>
            </a:r>
            <a:r>
              <a:rPr lang="es-ES_tradnl" dirty="0" err="1" smtClean="0">
                <a:solidFill>
                  <a:schemeClr val="bg1"/>
                </a:solidFill>
              </a:rPr>
              <a:t>Elegibilidade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0B648AA-0633-CA49-BD2E-A8EA961FB222}"/>
              </a:ext>
            </a:extLst>
          </p:cNvPr>
          <p:cNvSpPr txBox="1"/>
          <p:nvPr/>
        </p:nvSpPr>
        <p:spPr>
          <a:xfrm>
            <a:off x="259014" y="2141143"/>
            <a:ext cx="222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Se sim, o atleta fará </a:t>
            </a:r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 testes específicos</a:t>
            </a:r>
            <a:r>
              <a:rPr lang="es-ES_tradnl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ES_tradnl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02ECDB9-0EE0-1F43-9A20-A2C0DDFC5676}"/>
              </a:ext>
            </a:extLst>
          </p:cNvPr>
          <p:cNvSpPr txBox="1"/>
          <p:nvPr/>
        </p:nvSpPr>
        <p:spPr>
          <a:xfrm>
            <a:off x="3347864" y="2063680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O atleta deve ter uma perda de pelo menos 4 pontos em 1 (um) membro inferior.</a:t>
            </a:r>
            <a:endParaRPr lang="es-ES_tradnl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17944A6-B4D1-A44C-BC62-B0AF1D7908D2}"/>
              </a:ext>
            </a:extLst>
          </p:cNvPr>
          <p:cNvSpPr txBox="1"/>
          <p:nvPr/>
        </p:nvSpPr>
        <p:spPr>
          <a:xfrm>
            <a:off x="6443510" y="2154335"/>
            <a:ext cx="229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</a:rPr>
              <a:t>Se negativo (NÃO), o atleta NÃO É ELEGÍVEL e a classificação </a:t>
            </a:r>
            <a:r>
              <a:rPr lang="pt-BR" sz="1200" dirty="0" smtClean="0">
                <a:solidFill>
                  <a:srgbClr val="C00000"/>
                </a:solidFill>
              </a:rPr>
              <a:t>termina neste  ponto.</a:t>
            </a:r>
            <a:endParaRPr lang="es-ES_tradnl" sz="1200" dirty="0">
              <a:solidFill>
                <a:srgbClr val="C0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DBC01EF-16BC-1C42-9C05-B8A0974E9016}"/>
              </a:ext>
            </a:extLst>
          </p:cNvPr>
          <p:cNvSpPr/>
          <p:nvPr/>
        </p:nvSpPr>
        <p:spPr>
          <a:xfrm>
            <a:off x="6443511" y="4335389"/>
            <a:ext cx="17286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OBSERVAÇÃO NA ÁGUA</a:t>
            </a:r>
            <a:endParaRPr lang="es-ES_tradnl" sz="1200" dirty="0">
              <a:solidFill>
                <a:schemeClr val="bg1"/>
              </a:solidFill>
            </a:endParaRPr>
          </a:p>
          <a:p>
            <a:r>
              <a:rPr lang="es-ES_tradnl" sz="1200" dirty="0" err="1" smtClean="0">
                <a:solidFill>
                  <a:schemeClr val="bg1"/>
                </a:solidFill>
              </a:rPr>
              <a:t>Pontuação</a:t>
            </a:r>
            <a:r>
              <a:rPr lang="es-ES_tradnl" sz="1200" dirty="0" smtClean="0">
                <a:solidFill>
                  <a:schemeClr val="bg1"/>
                </a:solidFill>
              </a:rPr>
              <a:t>: 0-12</a:t>
            </a:r>
            <a:endParaRPr lang="es-ES_tradnl" sz="1200" dirty="0">
              <a:solidFill>
                <a:schemeClr val="bg1"/>
              </a:solidFill>
            </a:endParaRPr>
          </a:p>
          <a:p>
            <a:endParaRPr lang="es-ES_tradnl" sz="800" dirty="0">
              <a:solidFill>
                <a:schemeClr val="bg1"/>
              </a:solidFill>
            </a:endParaRPr>
          </a:p>
          <a:p>
            <a:r>
              <a:rPr lang="es-ES_tradnl" sz="1200" dirty="0">
                <a:solidFill>
                  <a:schemeClr val="bg1"/>
                </a:solidFill>
              </a:rPr>
              <a:t>- Grupo 1 (0-3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  <a:p>
            <a:r>
              <a:rPr lang="es-ES_tradnl" sz="1200" dirty="0">
                <a:solidFill>
                  <a:schemeClr val="bg1"/>
                </a:solidFill>
              </a:rPr>
              <a:t>- Grupo 2 (4-8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  <a:p>
            <a:r>
              <a:rPr lang="es-ES_tradnl" sz="1200" dirty="0">
                <a:solidFill>
                  <a:schemeClr val="bg1"/>
                </a:solidFill>
              </a:rPr>
              <a:t>- Grupo 3 (9-12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D7464BA-D637-604F-AA6E-A0E12B9C25D9}"/>
              </a:ext>
            </a:extLst>
          </p:cNvPr>
          <p:cNvSpPr txBox="1"/>
          <p:nvPr/>
        </p:nvSpPr>
        <p:spPr>
          <a:xfrm>
            <a:off x="750171" y="4346664"/>
            <a:ext cx="2225452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</a:rPr>
              <a:t>MEMBROS </a:t>
            </a:r>
            <a:r>
              <a:rPr lang="es-ES_tradnl" sz="1200" dirty="0">
                <a:solidFill>
                  <a:schemeClr val="bg1"/>
                </a:solidFill>
              </a:rPr>
              <a:t>INFERIORES</a:t>
            </a:r>
          </a:p>
          <a:p>
            <a:pPr algn="ctr"/>
            <a:r>
              <a:rPr lang="es-ES_tradnl" sz="1200" dirty="0" err="1" smtClean="0">
                <a:solidFill>
                  <a:schemeClr val="bg1"/>
                </a:solidFill>
              </a:rPr>
              <a:t>Pontuação</a:t>
            </a:r>
            <a:r>
              <a:rPr lang="es-ES_tradnl" sz="1200" dirty="0" smtClean="0">
                <a:solidFill>
                  <a:schemeClr val="bg1"/>
                </a:solidFill>
              </a:rPr>
              <a:t>:  </a:t>
            </a:r>
            <a:r>
              <a:rPr lang="es-ES_tradnl" sz="1200" dirty="0">
                <a:solidFill>
                  <a:schemeClr val="bg1"/>
                </a:solidFill>
              </a:rPr>
              <a:t>0-28</a:t>
            </a:r>
          </a:p>
          <a:p>
            <a:pPr algn="ctr"/>
            <a:endParaRPr lang="es-ES_tradnl" sz="800" dirty="0">
              <a:solidFill>
                <a:schemeClr val="bg1"/>
              </a:solidFill>
            </a:endParaRP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- Grupo 1 (0-2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- Grupo 2 (3-17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- Grupo 3 (18-24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s-ES_tradnl" sz="800" dirty="0">
              <a:solidFill>
                <a:schemeClr val="bg1"/>
              </a:solidFill>
            </a:endParaRP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Se o atleta tiver mais de 24 pontos na avaliação da perna, ele será "inelegível" </a:t>
            </a:r>
            <a:r>
              <a:rPr lang="pt-BR" sz="1050" dirty="0" smtClean="0">
                <a:solidFill>
                  <a:schemeClr val="bg1"/>
                </a:solidFill>
              </a:rPr>
              <a:t>para a </a:t>
            </a:r>
            <a:r>
              <a:rPr lang="pt-BR" sz="1050" dirty="0" err="1" smtClean="0">
                <a:solidFill>
                  <a:schemeClr val="bg1"/>
                </a:solidFill>
              </a:rPr>
              <a:t>Paracanoeagem</a:t>
            </a:r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17968B0-4C01-BE48-A480-4793860FA822}"/>
              </a:ext>
            </a:extLst>
          </p:cNvPr>
          <p:cNvSpPr txBox="1"/>
          <p:nvPr/>
        </p:nvSpPr>
        <p:spPr>
          <a:xfrm>
            <a:off x="3707661" y="4306451"/>
            <a:ext cx="172867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TRONCO</a:t>
            </a:r>
          </a:p>
          <a:p>
            <a:r>
              <a:rPr lang="es-ES_tradnl" sz="1200" dirty="0" err="1" smtClean="0">
                <a:solidFill>
                  <a:schemeClr val="bg1"/>
                </a:solidFill>
              </a:rPr>
              <a:t>Pontuação</a:t>
            </a:r>
            <a:r>
              <a:rPr lang="es-ES_tradnl" sz="1200" dirty="0" smtClean="0">
                <a:solidFill>
                  <a:schemeClr val="bg1"/>
                </a:solidFill>
              </a:rPr>
              <a:t>:  </a:t>
            </a:r>
            <a:r>
              <a:rPr lang="es-ES_tradnl" sz="1200" dirty="0">
                <a:solidFill>
                  <a:schemeClr val="bg1"/>
                </a:solidFill>
              </a:rPr>
              <a:t>0 </a:t>
            </a:r>
            <a:r>
              <a:rPr lang="es-ES_tradnl" sz="1200" dirty="0" smtClean="0">
                <a:solidFill>
                  <a:schemeClr val="bg1"/>
                </a:solidFill>
              </a:rPr>
              <a:t>- </a:t>
            </a:r>
            <a:r>
              <a:rPr lang="es-ES_tradnl" sz="1200" dirty="0">
                <a:solidFill>
                  <a:schemeClr val="bg1"/>
                </a:solidFill>
              </a:rPr>
              <a:t>84</a:t>
            </a:r>
          </a:p>
          <a:p>
            <a:endParaRPr lang="es-ES_tradnl" sz="800" dirty="0">
              <a:solidFill>
                <a:schemeClr val="bg1"/>
              </a:solidFill>
            </a:endParaRPr>
          </a:p>
          <a:p>
            <a:r>
              <a:rPr lang="es-ES_tradnl" sz="1200" dirty="0">
                <a:solidFill>
                  <a:schemeClr val="bg1"/>
                </a:solidFill>
              </a:rPr>
              <a:t>- Grupo 1 (0-16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  <a:p>
            <a:r>
              <a:rPr lang="es-ES_tradnl" sz="1200" dirty="0">
                <a:solidFill>
                  <a:schemeClr val="bg1"/>
                </a:solidFill>
              </a:rPr>
              <a:t>- Grupo 2 (17-68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  <a:p>
            <a:r>
              <a:rPr lang="es-ES_tradnl" sz="1200" dirty="0">
                <a:solidFill>
                  <a:schemeClr val="bg1"/>
                </a:solidFill>
              </a:rPr>
              <a:t>- Grupo 3 (69-84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91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E41E570-7CB3-D448-A47E-2A42BD4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864096"/>
          </a:xfrm>
        </p:spPr>
        <p:txBody>
          <a:bodyPr>
            <a:normAutofit/>
          </a:bodyPr>
          <a:lstStyle/>
          <a:p>
            <a:r>
              <a:rPr lang="es-ES_tradnl" sz="4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Kayak</a:t>
            </a:r>
          </a:p>
        </p:txBody>
      </p:sp>
      <p:pic>
        <p:nvPicPr>
          <p:cNvPr id="4" name="Imagen 3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6A68E890-6CCA-5E4D-A0CC-D7EDCD04A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12776"/>
            <a:ext cx="8496300" cy="42545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662433F-8B70-6E45-94FC-C6B87ACCD3D3}"/>
              </a:ext>
            </a:extLst>
          </p:cNvPr>
          <p:cNvSpPr/>
          <p:nvPr/>
        </p:nvSpPr>
        <p:spPr>
          <a:xfrm>
            <a:off x="1907704" y="1628800"/>
            <a:ext cx="5183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A soma dos pontos </a:t>
            </a:r>
            <a:r>
              <a:rPr lang="pt-BR" sz="1600" dirty="0" smtClean="0"/>
              <a:t>(de cada </a:t>
            </a:r>
            <a:r>
              <a:rPr lang="pt-BR" sz="1600" dirty="0"/>
              <a:t>GRUPO) das 3 baterias de teste determinará em qual classe os atletas competirão.</a:t>
            </a:r>
            <a:endParaRPr lang="es-ES_tradnl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2654E74-C5F9-1E48-ABEC-ABCE82288060}"/>
              </a:ext>
            </a:extLst>
          </p:cNvPr>
          <p:cNvSpPr txBox="1"/>
          <p:nvPr/>
        </p:nvSpPr>
        <p:spPr>
          <a:xfrm>
            <a:off x="611560" y="4911551"/>
            <a:ext cx="127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</a:rPr>
              <a:t>3 </a:t>
            </a:r>
            <a:r>
              <a:rPr lang="es-ES_tradnl" sz="2400" dirty="0" smtClean="0">
                <a:solidFill>
                  <a:schemeClr val="bg1"/>
                </a:solidFill>
              </a:rPr>
              <a:t>pontos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BBC9C33-4EA2-5D49-90C3-5357C25385A0}"/>
              </a:ext>
            </a:extLst>
          </p:cNvPr>
          <p:cNvSpPr txBox="1"/>
          <p:nvPr/>
        </p:nvSpPr>
        <p:spPr>
          <a:xfrm>
            <a:off x="3995936" y="4741693"/>
            <a:ext cx="127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</a:rPr>
              <a:t>4 a 7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pontos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119FA6D-E855-CA40-A649-2586A7B2CD09}"/>
              </a:ext>
            </a:extLst>
          </p:cNvPr>
          <p:cNvSpPr txBox="1"/>
          <p:nvPr/>
        </p:nvSpPr>
        <p:spPr>
          <a:xfrm>
            <a:off x="7258823" y="4741692"/>
            <a:ext cx="134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</a:rPr>
              <a:t>8 a 9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pontos</a:t>
            </a:r>
            <a:endParaRPr lang="es-ES_trad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E41E570-7CB3-D448-A47E-2A42BD4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864096"/>
          </a:xfrm>
        </p:spPr>
        <p:txBody>
          <a:bodyPr>
            <a:normAutofit/>
          </a:bodyPr>
          <a:lstStyle/>
          <a:p>
            <a:r>
              <a:rPr lang="es-ES_tradnl" sz="40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Va’a</a:t>
            </a:r>
            <a:endParaRPr lang="es-ES_tradnl" sz="4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 descr="Imagen que contiene objeto, reloj, medidor&#10;&#10;Descripción generada automáticamente">
            <a:extLst>
              <a:ext uri="{FF2B5EF4-FFF2-40B4-BE49-F238E27FC236}">
                <a16:creationId xmlns="" xmlns:a16="http://schemas.microsoft.com/office/drawing/2014/main" id="{4F252013-2A7A-0640-AB52-60270A3D8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885950"/>
            <a:ext cx="8648700" cy="3086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B2E6A4E-6742-0D44-AA53-7B9C6A4C52FE}"/>
              </a:ext>
            </a:extLst>
          </p:cNvPr>
          <p:cNvSpPr txBox="1"/>
          <p:nvPr/>
        </p:nvSpPr>
        <p:spPr>
          <a:xfrm>
            <a:off x="3059832" y="2060848"/>
            <a:ext cx="30243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Critérios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>
                <a:solidFill>
                  <a:schemeClr val="bg1"/>
                </a:solidFill>
              </a:rPr>
              <a:t>Mínimos </a:t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chemeClr val="bg1"/>
                </a:solidFill>
              </a:rPr>
              <a:t>de </a:t>
            </a:r>
            <a:r>
              <a:rPr lang="es-ES_tradnl" dirty="0" err="1" smtClean="0">
                <a:solidFill>
                  <a:schemeClr val="bg1"/>
                </a:solidFill>
              </a:rPr>
              <a:t>Elegibilidade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EB7F023-E026-0741-9F61-6BBE1489E044}"/>
              </a:ext>
            </a:extLst>
          </p:cNvPr>
          <p:cNvSpPr/>
          <p:nvPr/>
        </p:nvSpPr>
        <p:spPr>
          <a:xfrm>
            <a:off x="6444208" y="3645024"/>
            <a:ext cx="23042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50" dirty="0"/>
              <a:t>A pontuação do tronco </a:t>
            </a:r>
            <a:r>
              <a:rPr lang="pt-BR" sz="1150" dirty="0" smtClean="0"/>
              <a:t>(transformado) </a:t>
            </a:r>
            <a:r>
              <a:rPr lang="pt-BR" sz="1150" dirty="0"/>
              <a:t>é 10,5 ou menos </a:t>
            </a:r>
            <a:r>
              <a:rPr lang="pt-BR" sz="1150" dirty="0" smtClean="0"/>
              <a:t> e </a:t>
            </a:r>
            <a:r>
              <a:rPr lang="pt-BR" sz="1150" dirty="0" err="1" smtClean="0"/>
              <a:t>mmii</a:t>
            </a:r>
            <a:r>
              <a:rPr lang="pt-BR" sz="1150" dirty="0" smtClean="0"/>
              <a:t> </a:t>
            </a:r>
            <a:r>
              <a:rPr lang="pt-BR" sz="1150" dirty="0"/>
              <a:t>pontuam 20 ou menos (perda de 7,5 pontos ou mais no teste dinâmico de tronco e 8 pontos ou mais </a:t>
            </a:r>
            <a:r>
              <a:rPr lang="pt-BR" sz="1150" dirty="0" smtClean="0"/>
              <a:t>em </a:t>
            </a:r>
            <a:r>
              <a:rPr lang="pt-BR" sz="1150" dirty="0" err="1" smtClean="0"/>
              <a:t>mmii</a:t>
            </a:r>
            <a:r>
              <a:rPr lang="pt-BR" sz="1150" dirty="0" smtClean="0"/>
              <a:t>)</a:t>
            </a:r>
            <a:endParaRPr lang="es-ES_tradnl" sz="115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98C4F4E-50D2-A840-BBC1-297EC98103B0}"/>
              </a:ext>
            </a:extLst>
          </p:cNvPr>
          <p:cNvSpPr txBox="1"/>
          <p:nvPr/>
        </p:nvSpPr>
        <p:spPr>
          <a:xfrm>
            <a:off x="539552" y="3672607"/>
            <a:ext cx="21513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dirty="0"/>
              <a:t>P</a:t>
            </a:r>
            <a:r>
              <a:rPr lang="pt-BR" sz="1250" dirty="0" smtClean="0"/>
              <a:t>ontuação de 1 mi é de </a:t>
            </a:r>
            <a:r>
              <a:rPr lang="pt-BR" sz="1250" dirty="0"/>
              <a:t>4 pontos ou menos (perda de 10 pontos) em </a:t>
            </a:r>
            <a:r>
              <a:rPr lang="pt-BR" sz="1250" dirty="0" smtClean="0"/>
              <a:t>um mi.</a:t>
            </a:r>
            <a:endParaRPr lang="es-ES_tradnl" sz="125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9724B2F-CE40-3E46-9690-69383926A070}"/>
              </a:ext>
            </a:extLst>
          </p:cNvPr>
          <p:cNvSpPr/>
          <p:nvPr/>
        </p:nvSpPr>
        <p:spPr>
          <a:xfrm>
            <a:off x="3581547" y="3672607"/>
            <a:ext cx="221205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50" dirty="0"/>
              <a:t>A pontuação </a:t>
            </a:r>
            <a:r>
              <a:rPr lang="pt-BR" sz="1250" dirty="0" smtClean="0"/>
              <a:t> de </a:t>
            </a:r>
            <a:r>
              <a:rPr lang="pt-BR" sz="1250" dirty="0" err="1" smtClean="0"/>
              <a:t>mmii</a:t>
            </a:r>
            <a:r>
              <a:rPr lang="pt-BR" sz="1250" dirty="0" smtClean="0"/>
              <a:t> </a:t>
            </a:r>
            <a:r>
              <a:rPr lang="pt-BR" sz="1250" dirty="0"/>
              <a:t>é 17 ou menos. (Perda de 11 pontos </a:t>
            </a:r>
            <a:r>
              <a:rPr lang="pt-BR" sz="1250" dirty="0" smtClean="0"/>
              <a:t>em </a:t>
            </a:r>
            <a:r>
              <a:rPr lang="pt-BR" sz="1250" dirty="0" err="1" smtClean="0"/>
              <a:t>mmii</a:t>
            </a:r>
            <a:r>
              <a:rPr lang="pt-BR" sz="1250" dirty="0" smtClean="0"/>
              <a:t>).</a:t>
            </a:r>
            <a:endParaRPr lang="es-ES_tradnl" sz="1250" dirty="0"/>
          </a:p>
        </p:txBody>
      </p:sp>
    </p:spTree>
    <p:extLst>
      <p:ext uri="{BB962C8B-B14F-4D97-AF65-F5344CB8AC3E}">
        <p14:creationId xmlns:p14="http://schemas.microsoft.com/office/powerpoint/2010/main" val="178809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E41E570-7CB3-D448-A47E-2A42BD4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864096"/>
          </a:xfrm>
        </p:spPr>
        <p:txBody>
          <a:bodyPr>
            <a:normAutofit/>
          </a:bodyPr>
          <a:lstStyle/>
          <a:p>
            <a:r>
              <a:rPr lang="es-ES_tradnl" sz="40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Va’a</a:t>
            </a:r>
            <a:endParaRPr lang="es-ES_tradnl" sz="4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="" xmlns:a16="http://schemas.microsoft.com/office/drawing/2014/main" id="{DC266719-FA8B-4E41-91E5-6981C6EB2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729934" cy="520306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39B1D78-4E8B-9849-A8A1-8FB4B9D0A191}"/>
              </a:ext>
            </a:extLst>
          </p:cNvPr>
          <p:cNvSpPr/>
          <p:nvPr/>
        </p:nvSpPr>
        <p:spPr>
          <a:xfrm>
            <a:off x="1331640" y="3656057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</a:rPr>
              <a:t>TRONCO </a:t>
            </a:r>
            <a:r>
              <a:rPr lang="es-ES_tradnl" sz="1400" dirty="0" smtClean="0">
                <a:solidFill>
                  <a:schemeClr val="bg1"/>
                </a:solidFill>
              </a:rPr>
              <a:t>+ mmii </a:t>
            </a:r>
            <a:r>
              <a:rPr lang="es-ES_tradnl" sz="1400" dirty="0">
                <a:solidFill>
                  <a:schemeClr val="bg1"/>
                </a:solidFill>
              </a:rPr>
              <a:t>+ </a:t>
            </a:r>
            <a:r>
              <a:rPr lang="es-ES_tradnl" sz="1400" dirty="0" err="1" smtClean="0">
                <a:solidFill>
                  <a:schemeClr val="bg1"/>
                </a:solidFill>
              </a:rPr>
              <a:t>obs</a:t>
            </a:r>
            <a:r>
              <a:rPr lang="es-ES_tradnl" sz="1400" dirty="0" smtClean="0">
                <a:solidFill>
                  <a:schemeClr val="bg1"/>
                </a:solidFill>
              </a:rPr>
              <a:t> </a:t>
            </a:r>
            <a:r>
              <a:rPr lang="es-ES_tradnl" sz="1400" dirty="0" err="1" smtClean="0">
                <a:solidFill>
                  <a:schemeClr val="bg1"/>
                </a:solidFill>
              </a:rPr>
              <a:t>água</a:t>
            </a:r>
            <a:r>
              <a:rPr lang="es-ES_tradnl" sz="1400" dirty="0" smtClean="0">
                <a:solidFill>
                  <a:schemeClr val="bg1"/>
                </a:solidFill>
              </a:rPr>
              <a:t> = </a:t>
            </a:r>
            <a:r>
              <a:rPr lang="es-ES_tradnl" sz="1400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D4D891F-2928-6F45-B4CC-0092B95E9511}"/>
              </a:ext>
            </a:extLst>
          </p:cNvPr>
          <p:cNvSpPr txBox="1"/>
          <p:nvPr/>
        </p:nvSpPr>
        <p:spPr>
          <a:xfrm>
            <a:off x="2699792" y="1412776"/>
            <a:ext cx="373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RESUMO DA CLASSIFICAÇÃO</a:t>
            </a:r>
            <a:endParaRPr lang="es-ES_tradnl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B0EF0FF-0A4C-E248-84DD-3C7D560C2D45}"/>
              </a:ext>
            </a:extLst>
          </p:cNvPr>
          <p:cNvSpPr txBox="1"/>
          <p:nvPr/>
        </p:nvSpPr>
        <p:spPr>
          <a:xfrm>
            <a:off x="2393729" y="2679303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TRONCO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(0 a 13,5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64789B0-ABBA-0B46-8DC4-B1935177ACBE}"/>
              </a:ext>
            </a:extLst>
          </p:cNvPr>
          <p:cNvSpPr txBox="1"/>
          <p:nvPr/>
        </p:nvSpPr>
        <p:spPr>
          <a:xfrm>
            <a:off x="6155374" y="2679303"/>
            <a:ext cx="120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TRONCO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(15 a 18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7AC4876-7AE3-454F-9371-A16840CE4484}"/>
              </a:ext>
            </a:extLst>
          </p:cNvPr>
          <p:cNvSpPr/>
          <p:nvPr/>
        </p:nvSpPr>
        <p:spPr>
          <a:xfrm>
            <a:off x="5076056" y="3656057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</a:rPr>
              <a:t>mmii </a:t>
            </a:r>
            <a:r>
              <a:rPr lang="es-ES_tradnl" sz="1200" dirty="0">
                <a:solidFill>
                  <a:schemeClr val="bg1"/>
                </a:solidFill>
              </a:rPr>
              <a:t>(</a:t>
            </a:r>
            <a:r>
              <a:rPr lang="es-ES_tradnl" sz="1200" u="sng" dirty="0">
                <a:solidFill>
                  <a:schemeClr val="bg1"/>
                </a:solidFill>
              </a:rPr>
              <a:t>&lt;</a:t>
            </a:r>
            <a:r>
              <a:rPr lang="es-ES_tradnl" sz="1200" dirty="0">
                <a:solidFill>
                  <a:schemeClr val="bg1"/>
                </a:solidFill>
              </a:rPr>
              <a:t>18 puntos)      </a:t>
            </a:r>
            <a:r>
              <a:rPr lang="es-ES_tradnl" sz="1200" dirty="0" err="1" smtClean="0">
                <a:solidFill>
                  <a:schemeClr val="bg1"/>
                </a:solidFill>
              </a:rPr>
              <a:t>obs</a:t>
            </a:r>
            <a:r>
              <a:rPr lang="es-ES_tradnl" sz="1200" dirty="0" smtClean="0">
                <a:solidFill>
                  <a:schemeClr val="bg1"/>
                </a:solidFill>
              </a:rPr>
              <a:t> </a:t>
            </a:r>
            <a:r>
              <a:rPr lang="es-ES_tradnl" sz="1200" dirty="0" err="1" smtClean="0">
                <a:solidFill>
                  <a:schemeClr val="bg1"/>
                </a:solidFill>
              </a:rPr>
              <a:t>água</a:t>
            </a:r>
            <a:r>
              <a:rPr lang="es-ES_tradnl" sz="1200" dirty="0" smtClean="0">
                <a:solidFill>
                  <a:schemeClr val="bg1"/>
                </a:solidFill>
              </a:rPr>
              <a:t> (</a:t>
            </a:r>
            <a:r>
              <a:rPr lang="es-ES_tradnl" sz="1200" u="sng" dirty="0" smtClean="0">
                <a:solidFill>
                  <a:schemeClr val="bg1"/>
                </a:solidFill>
              </a:rPr>
              <a:t>&lt;</a:t>
            </a:r>
            <a:r>
              <a:rPr lang="es-ES_tradnl" sz="1200" dirty="0">
                <a:solidFill>
                  <a:schemeClr val="bg1"/>
                </a:solidFill>
              </a:rPr>
              <a:t>18 </a:t>
            </a:r>
            <a:r>
              <a:rPr lang="es-ES_tradnl" sz="1200" dirty="0" smtClean="0">
                <a:solidFill>
                  <a:schemeClr val="bg1"/>
                </a:solidFill>
              </a:rPr>
              <a:t>pontos</a:t>
            </a:r>
            <a:r>
              <a:rPr lang="es-ES_tradnl" sz="12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22202571"/>
      </p:ext>
    </p:extLst>
  </p:cSld>
  <p:clrMapOvr>
    <a:masterClrMapping/>
  </p:clrMapOvr>
</p:sld>
</file>

<file path=ppt/theme/theme1.xml><?xml version="1.0" encoding="utf-8"?>
<a:theme xmlns:a="http://schemas.openxmlformats.org/drawingml/2006/main" name="Paracano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canoa" id="{AEE5C453-77C3-AA48-AFF4-6757815CFBC7}" vid="{F779C68F-DCA4-CD42-BEEB-6BA151A7DF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Paracanoa</Template>
  <TotalTime>2941</TotalTime>
  <Words>634</Words>
  <Application>Microsoft Office PowerPoint</Application>
  <PresentationFormat>Apresentação na tela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Paracanoa</vt:lpstr>
      <vt:lpstr>Processo de Classificação Funcional em Atletas de Paracanoagem</vt:lpstr>
      <vt:lpstr>Contexto Histórico</vt:lpstr>
      <vt:lpstr>Programa de Educação online</vt:lpstr>
      <vt:lpstr>Processo de Clasificação no Esporte Paralímpico</vt:lpstr>
      <vt:lpstr>Apresentação do PowerPoint</vt:lpstr>
      <vt:lpstr>Kayak</vt:lpstr>
      <vt:lpstr>Kayak</vt:lpstr>
      <vt:lpstr>Va’a</vt:lpstr>
      <vt:lpstr>Va’a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Clasificación Funcional en deportistas de Paracanotaje</dc:title>
  <dc:creator>Raul Smith Plaza</dc:creator>
  <cp:lastModifiedBy>usuario</cp:lastModifiedBy>
  <cp:revision>52</cp:revision>
  <dcterms:created xsi:type="dcterms:W3CDTF">2020-04-26T20:41:08Z</dcterms:created>
  <dcterms:modified xsi:type="dcterms:W3CDTF">2020-05-18T22:53:07Z</dcterms:modified>
</cp:coreProperties>
</file>