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33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6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2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8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9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4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8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70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2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13B8EFE-0CCF-4D62-82FD-AA14A01AD68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FA75C17-19AE-4494-A4A0-3CD0437C35C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5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65190" y="1600158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System klasyfikacji w </a:t>
            </a:r>
            <a:r>
              <a:rPr lang="pl-PL" dirty="0" err="1" smtClean="0"/>
              <a:t>parakajakarstwie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756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 idx="4294967295"/>
          </p:nvPr>
        </p:nvSpPr>
        <p:spPr>
          <a:xfrm>
            <a:off x="441753" y="371603"/>
            <a:ext cx="3009900" cy="1031875"/>
          </a:xfrm>
        </p:spPr>
        <p:txBody>
          <a:bodyPr>
            <a:noAutofit/>
          </a:bodyPr>
          <a:lstStyle/>
          <a:p>
            <a:r>
              <a:rPr lang="pl-PL" sz="5400" dirty="0" smtClean="0"/>
              <a:t>Kanadyjka</a:t>
            </a:r>
            <a:endParaRPr lang="en-US" sz="5400" dirty="0"/>
          </a:p>
        </p:txBody>
      </p:sp>
      <p:sp>
        <p:nvSpPr>
          <p:cNvPr id="5" name="Prostokąt zaokrąglony 4"/>
          <p:cNvSpPr/>
          <p:nvPr/>
        </p:nvSpPr>
        <p:spPr>
          <a:xfrm>
            <a:off x="4250724" y="641867"/>
            <a:ext cx="3665838" cy="6919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ole tekstowe 5"/>
          <p:cNvSpPr txBox="1"/>
          <p:nvPr/>
        </p:nvSpPr>
        <p:spPr>
          <a:xfrm>
            <a:off x="4250724" y="787801"/>
            <a:ext cx="36658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PODSUMOWANIE KLASYFIKACJI</a:t>
            </a:r>
            <a:endParaRPr lang="en-US" sz="2000" dirty="0"/>
          </a:p>
        </p:txBody>
      </p:sp>
      <p:sp>
        <p:nvSpPr>
          <p:cNvPr id="7" name="Prostokąt zaokrąglony 6"/>
          <p:cNvSpPr/>
          <p:nvPr/>
        </p:nvSpPr>
        <p:spPr>
          <a:xfrm>
            <a:off x="1993556" y="1759809"/>
            <a:ext cx="2018270" cy="7002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rostokąt zaokrąglony 7"/>
          <p:cNvSpPr/>
          <p:nvPr/>
        </p:nvSpPr>
        <p:spPr>
          <a:xfrm>
            <a:off x="8003060" y="1759809"/>
            <a:ext cx="2018270" cy="7002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ole tekstowe 8"/>
          <p:cNvSpPr txBox="1"/>
          <p:nvPr/>
        </p:nvSpPr>
        <p:spPr>
          <a:xfrm>
            <a:off x="2098588" y="1835149"/>
            <a:ext cx="1808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TUŁÓW</a:t>
            </a:r>
          </a:p>
          <a:p>
            <a:pPr algn="ctr"/>
            <a:r>
              <a:rPr lang="pl-PL" sz="1600" dirty="0" smtClean="0"/>
              <a:t>(0-13,5 punktów)</a:t>
            </a:r>
            <a:endParaRPr lang="en-US" sz="16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8299622" y="1850537"/>
            <a:ext cx="1614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TUŁÓW</a:t>
            </a:r>
            <a:endParaRPr lang="pl-PL" sz="1400" dirty="0" smtClean="0"/>
          </a:p>
          <a:p>
            <a:pPr algn="ctr"/>
            <a:r>
              <a:rPr lang="pl-PL" sz="1400" dirty="0" smtClean="0"/>
              <a:t>(15-18 punktów)</a:t>
            </a:r>
            <a:endParaRPr lang="en-US" sz="1400" dirty="0"/>
          </a:p>
        </p:txBody>
      </p:sp>
      <p:sp>
        <p:nvSpPr>
          <p:cNvPr id="11" name="Prostokąt zaokrąglony 10"/>
          <p:cNvSpPr/>
          <p:nvPr/>
        </p:nvSpPr>
        <p:spPr>
          <a:xfrm>
            <a:off x="1169772" y="2944917"/>
            <a:ext cx="3665838" cy="8237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rostokąt zaokrąglony 11"/>
          <p:cNvSpPr/>
          <p:nvPr/>
        </p:nvSpPr>
        <p:spPr>
          <a:xfrm>
            <a:off x="7179276" y="2944916"/>
            <a:ext cx="3665838" cy="8237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le tekstowe 12"/>
          <p:cNvSpPr txBox="1"/>
          <p:nvPr/>
        </p:nvSpPr>
        <p:spPr>
          <a:xfrm>
            <a:off x="1243914" y="3070652"/>
            <a:ext cx="3525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TUŁÓW+ KOŃCZYNY DOLNE+ OBSERWACJA NA WODZIE= SUMA</a:t>
            </a:r>
            <a:endParaRPr lang="en-US" sz="1600" dirty="0"/>
          </a:p>
        </p:txBody>
      </p:sp>
      <p:sp>
        <p:nvSpPr>
          <p:cNvPr id="14" name="Prostokąt zaokrąglony 13"/>
          <p:cNvSpPr/>
          <p:nvPr/>
        </p:nvSpPr>
        <p:spPr>
          <a:xfrm>
            <a:off x="352170" y="4137912"/>
            <a:ext cx="1408671" cy="6507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rostokąt zaokrąglony 14"/>
          <p:cNvSpPr/>
          <p:nvPr/>
        </p:nvSpPr>
        <p:spPr>
          <a:xfrm>
            <a:off x="2302476" y="4144892"/>
            <a:ext cx="1408671" cy="6507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rostokąt zaokrąglony 15"/>
          <p:cNvSpPr/>
          <p:nvPr/>
        </p:nvSpPr>
        <p:spPr>
          <a:xfrm>
            <a:off x="4308388" y="4144892"/>
            <a:ext cx="1408671" cy="6507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chemat blokowy: łącznik 16"/>
          <p:cNvSpPr/>
          <p:nvPr/>
        </p:nvSpPr>
        <p:spPr>
          <a:xfrm>
            <a:off x="516927" y="5194808"/>
            <a:ext cx="1079156" cy="1046205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chemat blokowy: łącznik 17"/>
          <p:cNvSpPr/>
          <p:nvPr/>
        </p:nvSpPr>
        <p:spPr>
          <a:xfrm>
            <a:off x="2463113" y="5194808"/>
            <a:ext cx="1079156" cy="1046205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chemat blokowy: łącznik 18"/>
          <p:cNvSpPr/>
          <p:nvPr/>
        </p:nvSpPr>
        <p:spPr>
          <a:xfrm>
            <a:off x="4473145" y="5171874"/>
            <a:ext cx="1079156" cy="1046205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ole tekstowe 19"/>
          <p:cNvSpPr txBox="1"/>
          <p:nvPr/>
        </p:nvSpPr>
        <p:spPr>
          <a:xfrm>
            <a:off x="626077" y="4239453"/>
            <a:ext cx="918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0 pkt</a:t>
            </a:r>
            <a:endParaRPr lang="en-US" sz="2400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2399272" y="4239453"/>
            <a:ext cx="1311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1-27 pkt</a:t>
            </a:r>
            <a:endParaRPr lang="en-US" sz="2400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4444312" y="4239453"/>
            <a:ext cx="1194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≥</a:t>
            </a:r>
            <a:r>
              <a:rPr lang="pl-PL" sz="2400" dirty="0" smtClean="0"/>
              <a:t>28 pkt</a:t>
            </a:r>
            <a:endParaRPr lang="en-US" sz="2400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720812" y="5443092"/>
            <a:ext cx="846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VL1</a:t>
            </a:r>
            <a:endParaRPr lang="en-US" sz="2800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2650523" y="5443092"/>
            <a:ext cx="766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VL2</a:t>
            </a:r>
            <a:endParaRPr lang="en-US" sz="2800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4670852" y="5433366"/>
            <a:ext cx="741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VL3</a:t>
            </a:r>
            <a:endParaRPr lang="en-US" sz="2800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7471719" y="3070652"/>
            <a:ext cx="3270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KOŃCZYNY DOLNE (≤18 pkt) </a:t>
            </a:r>
            <a:r>
              <a:rPr lang="pl-PL" sz="1600" dirty="0"/>
              <a:t>OBSERWACJA NA </a:t>
            </a:r>
            <a:r>
              <a:rPr lang="pl-PL" sz="1600" dirty="0" smtClean="0"/>
              <a:t>WODZIE </a:t>
            </a:r>
            <a:r>
              <a:rPr lang="pl-PL" sz="1600" dirty="0"/>
              <a:t>(≤18 pkt)</a:t>
            </a:r>
            <a:r>
              <a:rPr lang="pl-PL" sz="1600" dirty="0" smtClean="0"/>
              <a:t> </a:t>
            </a:r>
            <a:endParaRPr lang="en-US" sz="1600" dirty="0"/>
          </a:p>
        </p:txBody>
      </p:sp>
      <p:cxnSp>
        <p:nvCxnSpPr>
          <p:cNvPr id="28" name="Łącznik prosty ze strzałką 27"/>
          <p:cNvCxnSpPr>
            <a:stCxn id="5" idx="2"/>
            <a:endCxn id="7" idx="0"/>
          </p:cNvCxnSpPr>
          <p:nvPr/>
        </p:nvCxnSpPr>
        <p:spPr>
          <a:xfrm flipH="1">
            <a:off x="3002691" y="1333845"/>
            <a:ext cx="3080952" cy="425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>
            <a:stCxn id="5" idx="2"/>
            <a:endCxn id="8" idx="0"/>
          </p:cNvCxnSpPr>
          <p:nvPr/>
        </p:nvCxnSpPr>
        <p:spPr>
          <a:xfrm>
            <a:off x="6083643" y="1333845"/>
            <a:ext cx="2928552" cy="425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Łącznik prosty ze strzałką 33"/>
          <p:cNvCxnSpPr>
            <a:stCxn id="7" idx="2"/>
            <a:endCxn id="11" idx="0"/>
          </p:cNvCxnSpPr>
          <p:nvPr/>
        </p:nvCxnSpPr>
        <p:spPr>
          <a:xfrm>
            <a:off x="3002691" y="2460026"/>
            <a:ext cx="0" cy="484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Łącznik prosty ze strzałką 35"/>
          <p:cNvCxnSpPr>
            <a:stCxn id="8" idx="2"/>
            <a:endCxn id="12" idx="0"/>
          </p:cNvCxnSpPr>
          <p:nvPr/>
        </p:nvCxnSpPr>
        <p:spPr>
          <a:xfrm>
            <a:off x="9012195" y="2460026"/>
            <a:ext cx="0" cy="484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Łącznik prosty ze strzałką 38"/>
          <p:cNvCxnSpPr>
            <a:stCxn id="11" idx="2"/>
          </p:cNvCxnSpPr>
          <p:nvPr/>
        </p:nvCxnSpPr>
        <p:spPr>
          <a:xfrm>
            <a:off x="3002691" y="3768700"/>
            <a:ext cx="0" cy="376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Łącznik prosty ze strzałką 40"/>
          <p:cNvCxnSpPr>
            <a:stCxn id="11" idx="2"/>
            <a:endCxn id="14" idx="0"/>
          </p:cNvCxnSpPr>
          <p:nvPr/>
        </p:nvCxnSpPr>
        <p:spPr>
          <a:xfrm flipH="1">
            <a:off x="1056506" y="3768700"/>
            <a:ext cx="1946185" cy="369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Łącznik prosty ze strzałką 42"/>
          <p:cNvCxnSpPr>
            <a:stCxn id="11" idx="2"/>
            <a:endCxn id="16" idx="0"/>
          </p:cNvCxnSpPr>
          <p:nvPr/>
        </p:nvCxnSpPr>
        <p:spPr>
          <a:xfrm>
            <a:off x="3002691" y="3768700"/>
            <a:ext cx="2010033" cy="376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Łącznik prosty ze strzałką 2"/>
          <p:cNvCxnSpPr>
            <a:stCxn id="14" idx="2"/>
            <a:endCxn id="17" idx="0"/>
          </p:cNvCxnSpPr>
          <p:nvPr/>
        </p:nvCxnSpPr>
        <p:spPr>
          <a:xfrm flipH="1">
            <a:off x="1056505" y="4788702"/>
            <a:ext cx="1" cy="406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 prosty ze strzałką 31"/>
          <p:cNvCxnSpPr>
            <a:stCxn id="15" idx="2"/>
            <a:endCxn id="18" idx="0"/>
          </p:cNvCxnSpPr>
          <p:nvPr/>
        </p:nvCxnSpPr>
        <p:spPr>
          <a:xfrm flipH="1">
            <a:off x="3002691" y="4795682"/>
            <a:ext cx="4121" cy="399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Łącznik prosty ze strzałką 34"/>
          <p:cNvCxnSpPr>
            <a:stCxn id="16" idx="2"/>
            <a:endCxn id="19" idx="0"/>
          </p:cNvCxnSpPr>
          <p:nvPr/>
        </p:nvCxnSpPr>
        <p:spPr>
          <a:xfrm flipH="1">
            <a:off x="5012723" y="4795682"/>
            <a:ext cx="1" cy="376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Łącznik łamany 44"/>
          <p:cNvCxnSpPr>
            <a:stCxn id="12" idx="2"/>
            <a:endCxn id="19" idx="6"/>
          </p:cNvCxnSpPr>
          <p:nvPr/>
        </p:nvCxnSpPr>
        <p:spPr>
          <a:xfrm rot="5400000">
            <a:off x="6319109" y="3001891"/>
            <a:ext cx="1926278" cy="345989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228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76" r="-398" b="23625"/>
          <a:stretch/>
        </p:blipFill>
        <p:spPr bwMode="auto">
          <a:xfrm>
            <a:off x="838921" y="1110109"/>
            <a:ext cx="10497437" cy="4425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rostokąt 3"/>
          <p:cNvSpPr/>
          <p:nvPr/>
        </p:nvSpPr>
        <p:spPr>
          <a:xfrm>
            <a:off x="4357816" y="1804086"/>
            <a:ext cx="1935892" cy="313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ole tekstowe 4"/>
          <p:cNvSpPr txBox="1"/>
          <p:nvPr/>
        </p:nvSpPr>
        <p:spPr>
          <a:xfrm>
            <a:off x="3591697" y="1747792"/>
            <a:ext cx="449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WSZYSTKIE PRZEPISY MOŻNA ZNALEŹĆ NA: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93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048000" y="296733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endParaRPr lang="pl-PL" b="1" dirty="0" smtClean="0"/>
          </a:p>
          <a:p>
            <a:pPr>
              <a:spcBef>
                <a:spcPts val="0"/>
              </a:spcBef>
            </a:pPr>
            <a:r>
              <a:rPr lang="pl-PL" b="1" dirty="0" err="1" smtClean="0"/>
              <a:t>Thank</a:t>
            </a:r>
            <a:r>
              <a:rPr lang="pl-PL" b="1" dirty="0" smtClean="0"/>
              <a:t> </a:t>
            </a:r>
            <a:r>
              <a:rPr lang="pl-PL" b="1" dirty="0" err="1" smtClean="0"/>
              <a:t>you</a:t>
            </a:r>
            <a:r>
              <a:rPr lang="pl-PL" b="1" dirty="0" smtClean="0"/>
              <a:t> </a:t>
            </a:r>
          </a:p>
          <a:p>
            <a:pPr>
              <a:spcBef>
                <a:spcPts val="0"/>
              </a:spcBef>
            </a:pPr>
            <a:endParaRPr lang="pl-PL" b="1"/>
          </a:p>
          <a:p>
            <a:pPr>
              <a:spcBef>
                <a:spcPts val="0"/>
              </a:spcBef>
            </a:pPr>
            <a:r>
              <a:rPr lang="en-US" b="1" smtClean="0"/>
              <a:t>Maria </a:t>
            </a:r>
            <a:r>
              <a:rPr lang="en-US" b="1" dirty="0"/>
              <a:t>de Fatima Fernandes </a:t>
            </a:r>
            <a:r>
              <a:rPr lang="en-US" b="1" dirty="0" err="1"/>
              <a:t>Vara</a:t>
            </a:r>
            <a:endParaRPr lang="en-US" b="1" dirty="0"/>
          </a:p>
          <a:p>
            <a:pPr>
              <a:spcBef>
                <a:spcPts val="0"/>
              </a:spcBef>
            </a:pPr>
            <a:r>
              <a:rPr lang="en-US" b="1" dirty="0"/>
              <a:t>ICF </a:t>
            </a:r>
          </a:p>
          <a:p>
            <a:pPr>
              <a:spcBef>
                <a:spcPts val="0"/>
              </a:spcBef>
            </a:pPr>
            <a:r>
              <a:rPr lang="en-US" b="1" dirty="0"/>
              <a:t>Head of Classification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03525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424414" y="-220637"/>
            <a:ext cx="10058400" cy="1449387"/>
          </a:xfrm>
        </p:spPr>
        <p:txBody>
          <a:bodyPr/>
          <a:lstStyle/>
          <a:p>
            <a:r>
              <a:rPr lang="pl-PL" dirty="0" smtClean="0"/>
              <a:t>Historia</a:t>
            </a:r>
            <a:endParaRPr lang="en-US" dirty="0"/>
          </a:p>
        </p:txBody>
      </p:sp>
      <p:sp>
        <p:nvSpPr>
          <p:cNvPr id="4" name="Prostokąt 3"/>
          <p:cNvSpPr/>
          <p:nvPr/>
        </p:nvSpPr>
        <p:spPr>
          <a:xfrm>
            <a:off x="7727091" y="4646140"/>
            <a:ext cx="3739980" cy="152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rostokąt 4"/>
          <p:cNvSpPr/>
          <p:nvPr/>
        </p:nvSpPr>
        <p:spPr>
          <a:xfrm>
            <a:off x="3941807" y="4646140"/>
            <a:ext cx="4559642" cy="11944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rostokąt 5"/>
          <p:cNvSpPr/>
          <p:nvPr/>
        </p:nvSpPr>
        <p:spPr>
          <a:xfrm>
            <a:off x="444845" y="4646140"/>
            <a:ext cx="4028302" cy="7990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ole tekstowe 6"/>
          <p:cNvSpPr txBox="1"/>
          <p:nvPr/>
        </p:nvSpPr>
        <p:spPr>
          <a:xfrm>
            <a:off x="733168" y="4861009"/>
            <a:ext cx="311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System klasyfikacji medycznej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4473146" y="4861009"/>
            <a:ext cx="325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System klasyfikacji funkcjonalnej</a:t>
            </a:r>
            <a:endParaRPr lang="en-US" dirty="0"/>
          </a:p>
        </p:txBody>
      </p:sp>
      <p:sp>
        <p:nvSpPr>
          <p:cNvPr id="9" name="Prostokąt 8"/>
          <p:cNvSpPr/>
          <p:nvPr/>
        </p:nvSpPr>
        <p:spPr>
          <a:xfrm>
            <a:off x="448963" y="2961437"/>
            <a:ext cx="1913240" cy="114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rostokąt 9"/>
          <p:cNvSpPr/>
          <p:nvPr/>
        </p:nvSpPr>
        <p:spPr>
          <a:xfrm>
            <a:off x="3389869" y="2903026"/>
            <a:ext cx="1913240" cy="114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1" name="Prostokąt 10"/>
          <p:cNvSpPr/>
          <p:nvPr/>
        </p:nvSpPr>
        <p:spPr>
          <a:xfrm>
            <a:off x="1933830" y="1520099"/>
            <a:ext cx="1913240" cy="114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" name="Prostokąt 11"/>
          <p:cNvSpPr/>
          <p:nvPr/>
        </p:nvSpPr>
        <p:spPr>
          <a:xfrm>
            <a:off x="4915928" y="1520099"/>
            <a:ext cx="1913240" cy="114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" name="Prostokąt 12"/>
          <p:cNvSpPr/>
          <p:nvPr/>
        </p:nvSpPr>
        <p:spPr>
          <a:xfrm>
            <a:off x="6365788" y="2903026"/>
            <a:ext cx="1913240" cy="114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Prostokąt 13"/>
          <p:cNvSpPr/>
          <p:nvPr/>
        </p:nvSpPr>
        <p:spPr>
          <a:xfrm>
            <a:off x="7891847" y="1520099"/>
            <a:ext cx="2005915" cy="114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5" name="Prostokąt 14"/>
          <p:cNvSpPr/>
          <p:nvPr/>
        </p:nvSpPr>
        <p:spPr>
          <a:xfrm>
            <a:off x="9553831" y="2903026"/>
            <a:ext cx="1913240" cy="114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" name="pole tekstowe 15"/>
          <p:cNvSpPr txBox="1"/>
          <p:nvPr/>
        </p:nvSpPr>
        <p:spPr>
          <a:xfrm>
            <a:off x="720810" y="3233661"/>
            <a:ext cx="135940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1948 Stoke </a:t>
            </a:r>
            <a:r>
              <a:rPr lang="pl-PL" sz="1400" dirty="0" err="1" smtClean="0"/>
              <a:t>Mandeville</a:t>
            </a:r>
            <a:endParaRPr lang="en-US" sz="1400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2065511" y="1822062"/>
            <a:ext cx="169506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1988 Seul- Igrzyska Paraolimpijskie</a:t>
            </a:r>
            <a:endParaRPr lang="en-US" sz="1400" dirty="0"/>
          </a:p>
        </p:txBody>
      </p:sp>
      <p:cxnSp>
        <p:nvCxnSpPr>
          <p:cNvPr id="19" name="Łącznik prosty ze strzałką 18"/>
          <p:cNvCxnSpPr/>
          <p:nvPr/>
        </p:nvCxnSpPr>
        <p:spPr>
          <a:xfrm>
            <a:off x="444845" y="4509122"/>
            <a:ext cx="1102222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pole tekstowe 2"/>
          <p:cNvSpPr txBox="1"/>
          <p:nvPr/>
        </p:nvSpPr>
        <p:spPr>
          <a:xfrm>
            <a:off x="3545430" y="3081143"/>
            <a:ext cx="1591914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1992 Barcelona- Igrzyska Paraolimpijskie</a:t>
            </a:r>
            <a:endParaRPr lang="pl-PL" sz="1400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5041799" y="1751950"/>
            <a:ext cx="166149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2003 IPC- Strategia klasyfikacyjna</a:t>
            </a:r>
            <a:endParaRPr lang="en-US" sz="1400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6485237" y="3013127"/>
            <a:ext cx="1692968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2007 IPC- Kodeks </a:t>
            </a:r>
            <a:r>
              <a:rPr lang="pl-PL" sz="1400" dirty="0"/>
              <a:t>Klasyfikacji i Międzynarodowe Standardy</a:t>
            </a:r>
            <a:r>
              <a:rPr lang="pl-PL" sz="1400" dirty="0" smtClean="0"/>
              <a:t> </a:t>
            </a:r>
            <a:endParaRPr lang="en-US" sz="1400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7938184" y="1639881"/>
            <a:ext cx="191324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2015-</a:t>
            </a:r>
            <a:r>
              <a:rPr lang="pl-PL" sz="1400" dirty="0"/>
              <a:t>IPC- kodeks klasyfikacji zawodników i międzynarodowe standardy</a:t>
            </a:r>
            <a:r>
              <a:rPr lang="pl-PL" sz="1400" dirty="0" smtClean="0"/>
              <a:t> </a:t>
            </a:r>
            <a:endParaRPr lang="en-US" sz="1400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9611522" y="2923501"/>
            <a:ext cx="1797857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Przepisy klasyfikacyjne dla sportu paraolimpijskiego</a:t>
            </a:r>
            <a:endParaRPr lang="en-US" sz="1400" dirty="0"/>
          </a:p>
        </p:txBody>
      </p:sp>
      <p:cxnSp>
        <p:nvCxnSpPr>
          <p:cNvPr id="24" name="Łącznik prosty ze strzałką 23"/>
          <p:cNvCxnSpPr>
            <a:stCxn id="9" idx="2"/>
          </p:cNvCxnSpPr>
          <p:nvPr/>
        </p:nvCxnSpPr>
        <p:spPr>
          <a:xfrm flipH="1">
            <a:off x="1400514" y="4111426"/>
            <a:ext cx="5069" cy="397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Łącznik łamany 27"/>
          <p:cNvCxnSpPr>
            <a:stCxn id="11" idx="2"/>
          </p:cNvCxnSpPr>
          <p:nvPr/>
        </p:nvCxnSpPr>
        <p:spPr>
          <a:xfrm rot="16200000" flipH="1">
            <a:off x="2618119" y="2942419"/>
            <a:ext cx="1839034" cy="1294372"/>
          </a:xfrm>
          <a:prstGeom prst="bentConnector3">
            <a:avLst>
              <a:gd name="adj1" fmla="val 8673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 prosty ze strzałką 30"/>
          <p:cNvCxnSpPr/>
          <p:nvPr/>
        </p:nvCxnSpPr>
        <p:spPr>
          <a:xfrm>
            <a:off x="4852086" y="4053015"/>
            <a:ext cx="0" cy="456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Łącznik prosty ze strzałką 32"/>
          <p:cNvCxnSpPr>
            <a:stCxn id="12" idx="2"/>
          </p:cNvCxnSpPr>
          <p:nvPr/>
        </p:nvCxnSpPr>
        <p:spPr>
          <a:xfrm flipH="1">
            <a:off x="5872547" y="2670088"/>
            <a:ext cx="1" cy="18390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Łącznik prosty ze strzałką 34"/>
          <p:cNvCxnSpPr/>
          <p:nvPr/>
        </p:nvCxnSpPr>
        <p:spPr>
          <a:xfrm>
            <a:off x="7891847" y="4053015"/>
            <a:ext cx="0" cy="456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Łącznik łamany 38"/>
          <p:cNvCxnSpPr>
            <a:stCxn id="14" idx="2"/>
          </p:cNvCxnSpPr>
          <p:nvPr/>
        </p:nvCxnSpPr>
        <p:spPr>
          <a:xfrm rot="5400000">
            <a:off x="7542802" y="3157119"/>
            <a:ext cx="1839035" cy="864972"/>
          </a:xfrm>
          <a:prstGeom prst="bentConnector3">
            <a:avLst>
              <a:gd name="adj1" fmla="val 8180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Łącznik prosty 52"/>
          <p:cNvCxnSpPr>
            <a:stCxn id="15" idx="2"/>
          </p:cNvCxnSpPr>
          <p:nvPr/>
        </p:nvCxnSpPr>
        <p:spPr>
          <a:xfrm flipH="1">
            <a:off x="10510450" y="4053015"/>
            <a:ext cx="1" cy="2572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Łącznik prosty 54"/>
          <p:cNvCxnSpPr/>
          <p:nvPr/>
        </p:nvCxnSpPr>
        <p:spPr>
          <a:xfrm flipH="1">
            <a:off x="8279028" y="4310274"/>
            <a:ext cx="22314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Łącznik prosty ze strzałką 56"/>
          <p:cNvCxnSpPr/>
          <p:nvPr/>
        </p:nvCxnSpPr>
        <p:spPr>
          <a:xfrm>
            <a:off x="8279028" y="4310274"/>
            <a:ext cx="0" cy="198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pole tekstowe 58"/>
          <p:cNvSpPr txBox="1"/>
          <p:nvPr/>
        </p:nvSpPr>
        <p:spPr>
          <a:xfrm>
            <a:off x="8534400" y="4845046"/>
            <a:ext cx="27267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S</a:t>
            </a:r>
            <a:r>
              <a:rPr lang="pl-PL" dirty="0" smtClean="0"/>
              <a:t>ystem </a:t>
            </a:r>
            <a:r>
              <a:rPr lang="pl-PL" dirty="0"/>
              <a:t>klasyfikacji specyficzny dla poszczególnych dyscyplin sportowych</a:t>
            </a:r>
            <a:r>
              <a:rPr lang="pl-PL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90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988540" y="2190278"/>
            <a:ext cx="10058400" cy="1449387"/>
          </a:xfrm>
        </p:spPr>
        <p:txBody>
          <a:bodyPr>
            <a:noAutofit/>
          </a:bodyPr>
          <a:lstStyle/>
          <a:p>
            <a:pPr algn="ctr"/>
            <a:r>
              <a:rPr lang="pl-PL" dirty="0" smtClean="0"/>
              <a:t>PROCES KLASYFIKACJI ZAWODNIKÓW W PARAKAJAKARSTWIE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" t="29696" r="-252"/>
          <a:stretch/>
        </p:blipFill>
        <p:spPr bwMode="auto">
          <a:xfrm>
            <a:off x="0" y="862013"/>
            <a:ext cx="12192000" cy="518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rostokąt 4"/>
          <p:cNvSpPr/>
          <p:nvPr/>
        </p:nvSpPr>
        <p:spPr>
          <a:xfrm>
            <a:off x="215660" y="724619"/>
            <a:ext cx="11878574" cy="12939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215660" y="526212"/>
            <a:ext cx="117750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 smtClean="0"/>
              <a:t>Internetowy program Międzynarodowego Komitetu Paraolimpijskiego (IPC) „Wprowadzenie do sportu paraolimpijskiego” jest dostępny dla każdego, kto chce dowiedzieć się więcej o IPC, ruchu paraolimpijskim i znaczeniu klasyfikacji. Został stworzony dla zawodników, trenerów, lekarzy sportowych, organizatorów wydarzeń sportowych oraz osób zainteresowanych sportem paraolimpijskim, które chcą poszerzyć swoją wiedzę.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7069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740649" y="129191"/>
            <a:ext cx="10058400" cy="1449387"/>
          </a:xfrm>
        </p:spPr>
        <p:txBody>
          <a:bodyPr>
            <a:normAutofit/>
          </a:bodyPr>
          <a:lstStyle/>
          <a:p>
            <a:pPr algn="ctr"/>
            <a:r>
              <a:rPr lang="pl-PL" sz="3600" dirty="0" smtClean="0"/>
              <a:t>10 niepełnosprawności kwalifikujących do uprawiania sportu paraolimpijskiego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832022" y="1829787"/>
            <a:ext cx="10058400" cy="4022725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Zaburzenie  siły mięśniowej</a:t>
            </a:r>
          </a:p>
          <a:p>
            <a:r>
              <a:rPr lang="pl-PL" dirty="0" smtClean="0"/>
              <a:t>Zaburzenie biernego zakresu ruchu</a:t>
            </a:r>
          </a:p>
          <a:p>
            <a:r>
              <a:rPr lang="pl-PL" dirty="0" smtClean="0"/>
              <a:t>Amputacje (niedorozwoje kończyn)</a:t>
            </a:r>
          </a:p>
          <a:p>
            <a:r>
              <a:rPr lang="pl-PL" dirty="0" smtClean="0"/>
              <a:t>Różnica długości kończyn dolnych</a:t>
            </a:r>
          </a:p>
          <a:p>
            <a:r>
              <a:rPr lang="pl-PL" dirty="0" smtClean="0"/>
              <a:t>Karłowatość</a:t>
            </a:r>
          </a:p>
          <a:p>
            <a:r>
              <a:rPr lang="pl-PL" dirty="0" smtClean="0"/>
              <a:t>Hipertonia</a:t>
            </a:r>
          </a:p>
          <a:p>
            <a:r>
              <a:rPr lang="pl-PL" dirty="0" smtClean="0"/>
              <a:t>Ataksja</a:t>
            </a:r>
          </a:p>
          <a:p>
            <a:r>
              <a:rPr lang="pl-PL" dirty="0" smtClean="0"/>
              <a:t>Atetoza</a:t>
            </a:r>
          </a:p>
          <a:p>
            <a:r>
              <a:rPr lang="pl-PL" dirty="0" smtClean="0"/>
              <a:t>Dysfunkcje narządu  wzroku</a:t>
            </a:r>
          </a:p>
          <a:p>
            <a:r>
              <a:rPr lang="pl-PL" dirty="0"/>
              <a:t>Dysfunkcje </a:t>
            </a:r>
            <a:r>
              <a:rPr lang="pl-PL" dirty="0" smtClean="0"/>
              <a:t>intelektualne</a:t>
            </a:r>
            <a:endParaRPr lang="pl-PL" dirty="0"/>
          </a:p>
        </p:txBody>
      </p:sp>
      <p:sp>
        <p:nvSpPr>
          <p:cNvPr id="4" name="Objaśnienie ze strzałką w prawo 3"/>
          <p:cNvSpPr/>
          <p:nvPr/>
        </p:nvSpPr>
        <p:spPr>
          <a:xfrm>
            <a:off x="740649" y="1690688"/>
            <a:ext cx="7142671" cy="1345810"/>
          </a:xfrm>
          <a:prstGeom prst="rightArrowCallout">
            <a:avLst>
              <a:gd name="adj1" fmla="val 33974"/>
              <a:gd name="adj2" fmla="val 35897"/>
              <a:gd name="adj3" fmla="val 88457"/>
              <a:gd name="adj4" fmla="val 64977"/>
            </a:avLst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zaokrąglony 4"/>
          <p:cNvSpPr/>
          <p:nvPr/>
        </p:nvSpPr>
        <p:spPr>
          <a:xfrm>
            <a:off x="8077199" y="1466468"/>
            <a:ext cx="3276601" cy="1794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8249008" y="1580509"/>
            <a:ext cx="293298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Schorzenia, które uprawniają do współzawodnictwa w </a:t>
            </a:r>
            <a:r>
              <a:rPr lang="pl-PL" sz="2000" dirty="0" err="1" smtClean="0"/>
              <a:t>parakajakarstwie</a:t>
            </a:r>
            <a:r>
              <a:rPr lang="pl-PL" sz="2000" dirty="0" smtClean="0"/>
              <a:t> (tylko tułów i kończyny dolne)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544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47352" y="416505"/>
            <a:ext cx="10832758" cy="591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Analiza występowania jednej lub więcej z trzech wymienionych poniżej dysfunkcji (ocena czy dysfunkcja  jest trwała)</a:t>
            </a:r>
          </a:p>
          <a:p>
            <a:r>
              <a:rPr lang="pl-PL" dirty="0"/>
              <a:t>Zaburzenie  siły mięśniowej</a:t>
            </a:r>
          </a:p>
          <a:p>
            <a:r>
              <a:rPr lang="pl-PL" dirty="0"/>
              <a:t>Zaburzenie biernego zakresu ruchu</a:t>
            </a:r>
          </a:p>
          <a:p>
            <a:r>
              <a:rPr lang="pl-PL" dirty="0"/>
              <a:t>Amputacje (niedorozwoje kończyn)</a:t>
            </a:r>
          </a:p>
          <a:p>
            <a:pPr marL="0" indent="0">
              <a:buNone/>
            </a:pPr>
            <a:r>
              <a:rPr lang="pl-PL" dirty="0" smtClean="0"/>
              <a:t>Potwierdzenie występowania MINIMUM KWALIFIKOWALNOŚCI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3 testy (specyficzne dla każdego rodzaju łodzi  ( kajak kanadyjka). Na podstawie wyników, zawodnikowi zostaje przydzielona odpowiednia klasa sportowa</a:t>
            </a:r>
            <a:endParaRPr lang="pl-PL" dirty="0"/>
          </a:p>
        </p:txBody>
      </p:sp>
      <p:sp>
        <p:nvSpPr>
          <p:cNvPr id="4" name="Schemat blokowy: łącznik 3"/>
          <p:cNvSpPr/>
          <p:nvPr/>
        </p:nvSpPr>
        <p:spPr>
          <a:xfrm>
            <a:off x="181229" y="276461"/>
            <a:ext cx="675503" cy="651776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chemat blokowy: łącznik 4"/>
          <p:cNvSpPr/>
          <p:nvPr/>
        </p:nvSpPr>
        <p:spPr>
          <a:xfrm>
            <a:off x="181229" y="3250321"/>
            <a:ext cx="675503" cy="651776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chemat blokowy: łącznik 5"/>
          <p:cNvSpPr/>
          <p:nvPr/>
        </p:nvSpPr>
        <p:spPr>
          <a:xfrm>
            <a:off x="181228" y="4588475"/>
            <a:ext cx="675503" cy="651776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ole tekstowe 6"/>
          <p:cNvSpPr txBox="1"/>
          <p:nvPr/>
        </p:nvSpPr>
        <p:spPr>
          <a:xfrm>
            <a:off x="337749" y="340739"/>
            <a:ext cx="411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1</a:t>
            </a:r>
            <a:endParaRPr lang="en-US" sz="2800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37749" y="4652753"/>
            <a:ext cx="411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3</a:t>
            </a:r>
            <a:endParaRPr lang="en-US" sz="28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337749" y="3314599"/>
            <a:ext cx="411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2703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431437" y="267356"/>
            <a:ext cx="1861751" cy="887982"/>
          </a:xfrm>
        </p:spPr>
        <p:txBody>
          <a:bodyPr>
            <a:normAutofit/>
          </a:bodyPr>
          <a:lstStyle/>
          <a:p>
            <a:r>
              <a:rPr lang="pl-PL" sz="5400" dirty="0" smtClean="0"/>
              <a:t>Kajak</a:t>
            </a:r>
            <a:endParaRPr lang="pl-PL" sz="5400" dirty="0"/>
          </a:p>
        </p:txBody>
      </p:sp>
      <p:sp>
        <p:nvSpPr>
          <p:cNvPr id="5" name="Prostokąt zaokrąglony 4"/>
          <p:cNvSpPr/>
          <p:nvPr/>
        </p:nvSpPr>
        <p:spPr>
          <a:xfrm>
            <a:off x="4285811" y="432401"/>
            <a:ext cx="2756141" cy="8992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4364966" y="557120"/>
            <a:ext cx="2493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MINIMUM KWALIFIKOWALNOŚCI</a:t>
            </a:r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4396557" y="1472649"/>
            <a:ext cx="2553419" cy="88821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Zawodnik musi stracić przynajmniej 4 punkty w jednej kończynie dolnej</a:t>
            </a: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052423" y="1449238"/>
            <a:ext cx="2424022" cy="9316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8073081" y="1429214"/>
            <a:ext cx="2424022" cy="9316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/>
          <p:cNvSpPr txBox="1"/>
          <p:nvPr/>
        </p:nvSpPr>
        <p:spPr>
          <a:xfrm>
            <a:off x="1164566" y="1492673"/>
            <a:ext cx="2208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Jeśli TAK, zawodnik wykonuje specyficzne testy</a:t>
            </a:r>
            <a:endParaRPr lang="pl-PL" sz="1600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8073081" y="1469584"/>
            <a:ext cx="2478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Jeśli NIE, zawodnik nie może zostać sklasyfikowany i klasyfikacja się kończy</a:t>
            </a:r>
            <a:endParaRPr lang="pl-PL" sz="1600" dirty="0"/>
          </a:p>
        </p:txBody>
      </p:sp>
      <p:sp>
        <p:nvSpPr>
          <p:cNvPr id="13" name="Prostokąt 12"/>
          <p:cNvSpPr/>
          <p:nvPr/>
        </p:nvSpPr>
        <p:spPr>
          <a:xfrm>
            <a:off x="3079630" y="2803585"/>
            <a:ext cx="5641676" cy="4830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ole tekstowe 13"/>
          <p:cNvSpPr txBox="1"/>
          <p:nvPr/>
        </p:nvSpPr>
        <p:spPr>
          <a:xfrm>
            <a:off x="3079630" y="2889152"/>
            <a:ext cx="5624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W każdym teście, uzyskany wynik, wskazuje odpowiednią grupę</a:t>
            </a:r>
            <a:endParaRPr lang="pl-PL" sz="1400" dirty="0"/>
          </a:p>
        </p:txBody>
      </p:sp>
      <p:sp>
        <p:nvSpPr>
          <p:cNvPr id="3" name="Prostokąt zaokrąglony 2"/>
          <p:cNvSpPr/>
          <p:nvPr/>
        </p:nvSpPr>
        <p:spPr>
          <a:xfrm>
            <a:off x="942084" y="3814382"/>
            <a:ext cx="2883321" cy="22489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rostokąt zaokrąglony 14"/>
          <p:cNvSpPr/>
          <p:nvPr/>
        </p:nvSpPr>
        <p:spPr>
          <a:xfrm>
            <a:off x="4458807" y="3814382"/>
            <a:ext cx="2883321" cy="22489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rostokąt zaokrąglony 15"/>
          <p:cNvSpPr/>
          <p:nvPr/>
        </p:nvSpPr>
        <p:spPr>
          <a:xfrm>
            <a:off x="7878405" y="3814382"/>
            <a:ext cx="2883321" cy="22489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ole tekstowe 3"/>
          <p:cNvSpPr txBox="1"/>
          <p:nvPr/>
        </p:nvSpPr>
        <p:spPr>
          <a:xfrm>
            <a:off x="1052423" y="3904117"/>
            <a:ext cx="26608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400" b="1" dirty="0" smtClean="0"/>
              <a:t>KOŃCZYNY DOLNE</a:t>
            </a:r>
          </a:p>
          <a:p>
            <a:pPr algn="just"/>
            <a:r>
              <a:rPr lang="pl-PL" sz="1400" dirty="0" smtClean="0"/>
              <a:t>WYNIK: od 0 do 28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400" dirty="0" smtClean="0"/>
              <a:t>Grupa 1 (0-2 punkty)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400" dirty="0" smtClean="0"/>
              <a:t>Grupa 2 (3-17 punktów)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400" dirty="0" smtClean="0"/>
              <a:t>Grupa 3 (18-24 punktów)</a:t>
            </a:r>
          </a:p>
          <a:p>
            <a:pPr algn="just"/>
            <a:r>
              <a:rPr lang="pl-PL" sz="1400" dirty="0" smtClean="0"/>
              <a:t>Jeżeli zawodnik otrzyma więcej niż 24 punkty w ocenie kończyn dolnych, nie może on zostać sklasyfikowany</a:t>
            </a:r>
            <a:endParaRPr lang="en-US" sz="14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4546236" y="3904117"/>
            <a:ext cx="25207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400" b="1" dirty="0" smtClean="0"/>
              <a:t>TUŁÓW</a:t>
            </a:r>
          </a:p>
          <a:p>
            <a:pPr algn="just"/>
            <a:r>
              <a:rPr lang="pl-PL" sz="1400" dirty="0" smtClean="0"/>
              <a:t>WYNIK: od 0 do 84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400" dirty="0" smtClean="0"/>
              <a:t>Grupa 1 (0-16 punktów)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400" dirty="0" smtClean="0"/>
              <a:t>Grupa 2 (17-68 punktów)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400" dirty="0" smtClean="0"/>
              <a:t>Grupa 3 (69-84 punktów)</a:t>
            </a:r>
            <a:endParaRPr lang="en-US" sz="1400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8116368" y="3904117"/>
            <a:ext cx="25125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 smtClean="0"/>
              <a:t>OBSERWACJA NA WODZIE</a:t>
            </a:r>
          </a:p>
          <a:p>
            <a:r>
              <a:rPr lang="pl-PL" sz="1400" dirty="0" smtClean="0"/>
              <a:t>WYNIK: od 0 do 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 smtClean="0"/>
              <a:t>Grupa 1 (0-3 punktów)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 smtClean="0"/>
              <a:t>Grupa 2 (4-8 punktów)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 smtClean="0"/>
              <a:t>Grupa 3 (9-12 punktów)</a:t>
            </a:r>
            <a:endParaRPr lang="en-US" sz="1400" dirty="0"/>
          </a:p>
        </p:txBody>
      </p:sp>
      <p:cxnSp>
        <p:nvCxnSpPr>
          <p:cNvPr id="19" name="Łącznik prosty ze strzałką 18"/>
          <p:cNvCxnSpPr>
            <a:stCxn id="7" idx="1"/>
            <a:endCxn id="8" idx="3"/>
          </p:cNvCxnSpPr>
          <p:nvPr/>
        </p:nvCxnSpPr>
        <p:spPr>
          <a:xfrm flipH="1" flipV="1">
            <a:off x="3476445" y="1915065"/>
            <a:ext cx="920112" cy="1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>
            <a:stCxn id="7" idx="3"/>
          </p:cNvCxnSpPr>
          <p:nvPr/>
        </p:nvCxnSpPr>
        <p:spPr>
          <a:xfrm flipV="1">
            <a:off x="6949976" y="1915063"/>
            <a:ext cx="1123105" cy="1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 łamany 22"/>
          <p:cNvCxnSpPr>
            <a:stCxn id="8" idx="2"/>
            <a:endCxn id="13" idx="0"/>
          </p:cNvCxnSpPr>
          <p:nvPr/>
        </p:nvCxnSpPr>
        <p:spPr>
          <a:xfrm rot="16200000" flipH="1">
            <a:off x="3871104" y="774221"/>
            <a:ext cx="422694" cy="363603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>
            <a:stCxn id="13" idx="2"/>
          </p:cNvCxnSpPr>
          <p:nvPr/>
        </p:nvCxnSpPr>
        <p:spPr>
          <a:xfrm>
            <a:off x="5900468" y="3286664"/>
            <a:ext cx="0" cy="527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 prosty ze strzałką 28"/>
          <p:cNvCxnSpPr>
            <a:endCxn id="3" idx="0"/>
          </p:cNvCxnSpPr>
          <p:nvPr/>
        </p:nvCxnSpPr>
        <p:spPr>
          <a:xfrm flipH="1">
            <a:off x="2383745" y="3286664"/>
            <a:ext cx="2361250" cy="527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 prosty ze strzałką 30"/>
          <p:cNvCxnSpPr>
            <a:endCxn id="16" idx="0"/>
          </p:cNvCxnSpPr>
          <p:nvPr/>
        </p:nvCxnSpPr>
        <p:spPr>
          <a:xfrm>
            <a:off x="7041952" y="3286664"/>
            <a:ext cx="2278114" cy="527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275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378940" y="253742"/>
            <a:ext cx="2158314" cy="1036509"/>
          </a:xfrm>
        </p:spPr>
        <p:txBody>
          <a:bodyPr/>
          <a:lstStyle/>
          <a:p>
            <a:r>
              <a:rPr lang="pl-PL" sz="5400" dirty="0" smtClean="0"/>
              <a:t>Kajak</a:t>
            </a:r>
            <a:endParaRPr lang="en-US" dirty="0"/>
          </a:p>
        </p:txBody>
      </p:sp>
      <p:sp>
        <p:nvSpPr>
          <p:cNvPr id="4" name="Prostokąt zaokrąglony 3"/>
          <p:cNvSpPr/>
          <p:nvPr/>
        </p:nvSpPr>
        <p:spPr>
          <a:xfrm>
            <a:off x="2347784" y="1606378"/>
            <a:ext cx="7274011" cy="7578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ole tekstowe 4"/>
          <p:cNvSpPr txBox="1"/>
          <p:nvPr/>
        </p:nvSpPr>
        <p:spPr>
          <a:xfrm>
            <a:off x="2516660" y="1631375"/>
            <a:ext cx="6853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Suma punktów z 3 przeprowadzonych testów, określa klasę startową zawodnika</a:t>
            </a:r>
            <a:endParaRPr lang="en-US" sz="2000" dirty="0"/>
          </a:p>
        </p:txBody>
      </p:sp>
      <p:sp>
        <p:nvSpPr>
          <p:cNvPr id="6" name="Schemat blokowy: łącznik 5"/>
          <p:cNvSpPr/>
          <p:nvPr/>
        </p:nvSpPr>
        <p:spPr>
          <a:xfrm>
            <a:off x="1746418" y="2904634"/>
            <a:ext cx="1318054" cy="1309816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chemat blokowy: łącznik 6"/>
          <p:cNvSpPr/>
          <p:nvPr/>
        </p:nvSpPr>
        <p:spPr>
          <a:xfrm>
            <a:off x="5290750" y="2938789"/>
            <a:ext cx="1388076" cy="1309816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8" name="Schemat blokowy: łącznik 7"/>
          <p:cNvSpPr/>
          <p:nvPr/>
        </p:nvSpPr>
        <p:spPr>
          <a:xfrm>
            <a:off x="8962768" y="2938789"/>
            <a:ext cx="1318054" cy="1309816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9" name="pole tekstowe 8"/>
          <p:cNvSpPr txBox="1"/>
          <p:nvPr/>
        </p:nvSpPr>
        <p:spPr>
          <a:xfrm>
            <a:off x="1890580" y="3174821"/>
            <a:ext cx="1029729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4400" dirty="0" smtClean="0"/>
              <a:t>KL1</a:t>
            </a:r>
            <a:endParaRPr lang="en-US" sz="44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498755" y="3197382"/>
            <a:ext cx="1029730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4400" dirty="0" smtClean="0"/>
              <a:t>KL2</a:t>
            </a:r>
            <a:endParaRPr lang="en-US" sz="4400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9106930" y="3204688"/>
            <a:ext cx="1029730" cy="7780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4400" dirty="0" smtClean="0"/>
              <a:t>KL3</a:t>
            </a:r>
            <a:endParaRPr lang="en-US" sz="4400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1569305" y="4763589"/>
            <a:ext cx="1672281" cy="13510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rostokąt zaokrąglony 12"/>
          <p:cNvSpPr/>
          <p:nvPr/>
        </p:nvSpPr>
        <p:spPr>
          <a:xfrm>
            <a:off x="5148648" y="4763589"/>
            <a:ext cx="1672281" cy="13510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rostokąt zaokrąglony 13"/>
          <p:cNvSpPr/>
          <p:nvPr/>
        </p:nvSpPr>
        <p:spPr>
          <a:xfrm>
            <a:off x="8785654" y="4763589"/>
            <a:ext cx="1672281" cy="13510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ole tekstowe 14"/>
          <p:cNvSpPr txBox="1"/>
          <p:nvPr/>
        </p:nvSpPr>
        <p:spPr>
          <a:xfrm>
            <a:off x="1746417" y="4981602"/>
            <a:ext cx="131805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/>
              <a:t>3 PUNKTY</a:t>
            </a:r>
            <a:endParaRPr lang="en-US" sz="2400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5224847" y="4998078"/>
            <a:ext cx="151988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/>
              <a:t>4-7 PUNKTÓW</a:t>
            </a:r>
            <a:endParaRPr lang="en-US" sz="2400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8847437" y="5023593"/>
            <a:ext cx="1548713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/>
              <a:t>8-9 PUNKTÓW</a:t>
            </a:r>
            <a:endParaRPr lang="en-US" sz="2400" dirty="0"/>
          </a:p>
        </p:txBody>
      </p:sp>
      <p:cxnSp>
        <p:nvCxnSpPr>
          <p:cNvPr id="19" name="Łącznik prosty ze strzałką 18"/>
          <p:cNvCxnSpPr>
            <a:stCxn id="4" idx="2"/>
            <a:endCxn id="7" idx="0"/>
          </p:cNvCxnSpPr>
          <p:nvPr/>
        </p:nvCxnSpPr>
        <p:spPr>
          <a:xfrm flipH="1">
            <a:off x="5984788" y="2364259"/>
            <a:ext cx="2" cy="574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>
            <a:endCxn id="6" idx="0"/>
          </p:cNvCxnSpPr>
          <p:nvPr/>
        </p:nvCxnSpPr>
        <p:spPr>
          <a:xfrm flipH="1">
            <a:off x="2405445" y="2389256"/>
            <a:ext cx="1743333" cy="515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>
            <a:endCxn id="8" idx="0"/>
          </p:cNvCxnSpPr>
          <p:nvPr/>
        </p:nvCxnSpPr>
        <p:spPr>
          <a:xfrm>
            <a:off x="7760043" y="2389256"/>
            <a:ext cx="1861752" cy="549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>
            <a:stCxn id="6" idx="4"/>
            <a:endCxn id="12" idx="0"/>
          </p:cNvCxnSpPr>
          <p:nvPr/>
        </p:nvCxnSpPr>
        <p:spPr>
          <a:xfrm>
            <a:off x="2405445" y="4214450"/>
            <a:ext cx="1" cy="54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Łącznik prosty ze strzałką 26"/>
          <p:cNvCxnSpPr>
            <a:stCxn id="7" idx="4"/>
            <a:endCxn id="13" idx="0"/>
          </p:cNvCxnSpPr>
          <p:nvPr/>
        </p:nvCxnSpPr>
        <p:spPr>
          <a:xfrm>
            <a:off x="5984788" y="4248605"/>
            <a:ext cx="1" cy="514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 prosty ze strzałką 28"/>
          <p:cNvCxnSpPr>
            <a:stCxn id="8" idx="4"/>
            <a:endCxn id="14" idx="0"/>
          </p:cNvCxnSpPr>
          <p:nvPr/>
        </p:nvCxnSpPr>
        <p:spPr>
          <a:xfrm>
            <a:off x="9621795" y="4248605"/>
            <a:ext cx="0" cy="514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513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238897" y="136610"/>
            <a:ext cx="3690551" cy="1061310"/>
          </a:xfrm>
        </p:spPr>
        <p:txBody>
          <a:bodyPr>
            <a:normAutofit/>
          </a:bodyPr>
          <a:lstStyle/>
          <a:p>
            <a:r>
              <a:rPr lang="pl-PL" sz="5400" dirty="0" smtClean="0"/>
              <a:t>Kanadyjka</a:t>
            </a:r>
            <a:endParaRPr lang="en-US" sz="5400" dirty="0"/>
          </a:p>
        </p:txBody>
      </p:sp>
      <p:sp>
        <p:nvSpPr>
          <p:cNvPr id="4" name="Prostokąt zaokrąglony 3"/>
          <p:cNvSpPr/>
          <p:nvPr/>
        </p:nvSpPr>
        <p:spPr>
          <a:xfrm>
            <a:off x="3941805" y="377915"/>
            <a:ext cx="3599935" cy="8237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ole tekstowe 4"/>
          <p:cNvSpPr txBox="1"/>
          <p:nvPr/>
        </p:nvSpPr>
        <p:spPr>
          <a:xfrm>
            <a:off x="3970635" y="589752"/>
            <a:ext cx="3661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/>
              <a:t>MINIMUM KWALIFIKOWALNOŚCI</a:t>
            </a:r>
            <a:endParaRPr lang="en-US" sz="2000" dirty="0"/>
          </a:p>
        </p:txBody>
      </p:sp>
      <p:sp>
        <p:nvSpPr>
          <p:cNvPr id="6" name="Prostokąt zaokrąglony 5"/>
          <p:cNvSpPr/>
          <p:nvPr/>
        </p:nvSpPr>
        <p:spPr>
          <a:xfrm>
            <a:off x="955588" y="1716100"/>
            <a:ext cx="2520779" cy="16146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rostokąt zaokrąglony 6"/>
          <p:cNvSpPr/>
          <p:nvPr/>
        </p:nvSpPr>
        <p:spPr>
          <a:xfrm>
            <a:off x="4481382" y="1716100"/>
            <a:ext cx="2520779" cy="16146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rostokąt zaokrąglony 7"/>
          <p:cNvSpPr/>
          <p:nvPr/>
        </p:nvSpPr>
        <p:spPr>
          <a:xfrm>
            <a:off x="8159576" y="1735317"/>
            <a:ext cx="2520779" cy="16146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ole tekstowe 8"/>
          <p:cNvSpPr txBox="1"/>
          <p:nvPr/>
        </p:nvSpPr>
        <p:spPr>
          <a:xfrm>
            <a:off x="1124462" y="2102587"/>
            <a:ext cx="2166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 smtClean="0"/>
              <a:t>Wynik oceny kończyn dolnych wynosi 4 punkty lub mniej (utrata 10 punktów) w jednej kończynie dolnej</a:t>
            </a:r>
            <a:endParaRPr lang="en-US" sz="12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4633782" y="2083764"/>
            <a:ext cx="2158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 smtClean="0"/>
              <a:t>Wynik oceny kończyn dolnych wynosi 17 punktów lub mniej (utrata 11 punktów) w obydwu kończynach dolnych</a:t>
            </a:r>
            <a:endParaRPr lang="en-US" sz="1200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8806249" y="2323070"/>
            <a:ext cx="2150075" cy="1334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8748584" y="2323070"/>
            <a:ext cx="2207740" cy="1334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8223419" y="1850127"/>
            <a:ext cx="23930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 smtClean="0"/>
              <a:t>Wynik oceny tułowia wynosi 10,5 punktów lub mniej ORAZ wynik oceny dwóch kończyn dolnych wynosi 20 punktów lub mniej (utrata 7,5 pkt lub więcej w teście stabilizacji tułowia i 8 pkt lub więcej w teście kończyn dolnych)</a:t>
            </a:r>
            <a:endParaRPr lang="en-US" sz="1200" dirty="0"/>
          </a:p>
        </p:txBody>
      </p:sp>
      <p:sp>
        <p:nvSpPr>
          <p:cNvPr id="14" name="Prostokąt 13"/>
          <p:cNvSpPr/>
          <p:nvPr/>
        </p:nvSpPr>
        <p:spPr>
          <a:xfrm>
            <a:off x="2693772" y="3768866"/>
            <a:ext cx="2496065" cy="10050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rostokąt 14"/>
          <p:cNvSpPr/>
          <p:nvPr/>
        </p:nvSpPr>
        <p:spPr>
          <a:xfrm>
            <a:off x="6501710" y="3768866"/>
            <a:ext cx="2496065" cy="10050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ole tekstowe 15"/>
          <p:cNvSpPr txBox="1"/>
          <p:nvPr/>
        </p:nvSpPr>
        <p:spPr>
          <a:xfrm>
            <a:off x="2804981" y="3944257"/>
            <a:ext cx="2331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Jeśli TAK, proszę, wskazać jedną z poniższych opcji</a:t>
            </a:r>
            <a:endParaRPr lang="en-US" sz="1600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6501710" y="3840314"/>
            <a:ext cx="24960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Jeśli NIE, zawodnik </a:t>
            </a:r>
            <a:r>
              <a:rPr lang="pl-PL" sz="1600" dirty="0"/>
              <a:t>nie może zostać sklasyfikowany i klasyfikacja się kończy</a:t>
            </a:r>
          </a:p>
          <a:p>
            <a:r>
              <a:rPr lang="pl-PL" dirty="0" smtClean="0"/>
              <a:t> </a:t>
            </a:r>
            <a:endParaRPr lang="en-US" dirty="0"/>
          </a:p>
        </p:txBody>
      </p:sp>
      <p:sp>
        <p:nvSpPr>
          <p:cNvPr id="18" name="Prostokąt 17"/>
          <p:cNvSpPr/>
          <p:nvPr/>
        </p:nvSpPr>
        <p:spPr>
          <a:xfrm>
            <a:off x="1056500" y="5094763"/>
            <a:ext cx="9489990" cy="1070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ole tekstowe 18"/>
          <p:cNvSpPr txBox="1"/>
          <p:nvPr/>
        </p:nvSpPr>
        <p:spPr>
          <a:xfrm>
            <a:off x="1231555" y="5268671"/>
            <a:ext cx="896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Po potwierdzeniu wyników z 3 testów: tułowia, kończyn dolnych i obserwacji na wodzie, należy obliczyć punktację, aby przydzielić zawodnika do odpowiedniej klasy</a:t>
            </a:r>
            <a:endParaRPr lang="en-US" sz="2000" dirty="0"/>
          </a:p>
        </p:txBody>
      </p:sp>
      <p:cxnSp>
        <p:nvCxnSpPr>
          <p:cNvPr id="21" name="Łącznik prosty ze strzałką 20"/>
          <p:cNvCxnSpPr>
            <a:stCxn id="4" idx="2"/>
            <a:endCxn id="6" idx="0"/>
          </p:cNvCxnSpPr>
          <p:nvPr/>
        </p:nvCxnSpPr>
        <p:spPr>
          <a:xfrm flipH="1">
            <a:off x="2215978" y="1201699"/>
            <a:ext cx="3525795" cy="514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>
            <a:stCxn id="4" idx="2"/>
            <a:endCxn id="7" idx="0"/>
          </p:cNvCxnSpPr>
          <p:nvPr/>
        </p:nvCxnSpPr>
        <p:spPr>
          <a:xfrm flipH="1">
            <a:off x="5741772" y="1201699"/>
            <a:ext cx="1" cy="514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>
            <a:stCxn id="4" idx="2"/>
            <a:endCxn id="8" idx="0"/>
          </p:cNvCxnSpPr>
          <p:nvPr/>
        </p:nvCxnSpPr>
        <p:spPr>
          <a:xfrm>
            <a:off x="5741773" y="1201699"/>
            <a:ext cx="3678193" cy="533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01858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396</TotalTime>
  <Words>570</Words>
  <Application>Microsoft Office PowerPoint</Application>
  <PresentationFormat>Panoramiczny</PresentationFormat>
  <Paragraphs>97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Retrospekcja</vt:lpstr>
      <vt:lpstr>System klasyfikacji w parakajakarstwie</vt:lpstr>
      <vt:lpstr>Historia</vt:lpstr>
      <vt:lpstr>PROCES KLASYFIKACJI ZAWODNIKÓW W PARAKAJAKARSTWIE</vt:lpstr>
      <vt:lpstr>Prezentacja programu PowerPoint</vt:lpstr>
      <vt:lpstr>10 niepełnosprawności kwalifikujących do uprawiania sportu paraolimpijskiego</vt:lpstr>
      <vt:lpstr>Prezentacja programu PowerPoint</vt:lpstr>
      <vt:lpstr>Kajak</vt:lpstr>
      <vt:lpstr>Kajak</vt:lpstr>
      <vt:lpstr>Kanadyjka</vt:lpstr>
      <vt:lpstr>Kanadyjka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klasyfikacji medycznej w parakajakarstwie</dc:title>
  <dc:creator>Michalina</dc:creator>
  <cp:lastModifiedBy>Beata Urbańska</cp:lastModifiedBy>
  <cp:revision>73</cp:revision>
  <dcterms:created xsi:type="dcterms:W3CDTF">2020-05-28T13:40:24Z</dcterms:created>
  <dcterms:modified xsi:type="dcterms:W3CDTF">2020-06-01T17:42:22Z</dcterms:modified>
</cp:coreProperties>
</file>